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66" r:id="rId4"/>
    <p:sldId id="268" r:id="rId5"/>
    <p:sldId id="259" r:id="rId6"/>
    <p:sldId id="267" r:id="rId7"/>
    <p:sldId id="269" r:id="rId8"/>
    <p:sldId id="260" r:id="rId9"/>
    <p:sldId id="270" r:id="rId10"/>
    <p:sldId id="271" r:id="rId11"/>
    <p:sldId id="261" r:id="rId12"/>
    <p:sldId id="272" r:id="rId13"/>
    <p:sldId id="274" r:id="rId14"/>
    <p:sldId id="275" r:id="rId15"/>
    <p:sldId id="276" r:id="rId16"/>
    <p:sldId id="262" r:id="rId17"/>
    <p:sldId id="277" r:id="rId18"/>
    <p:sldId id="258"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Cambria Math" panose="02040503050406030204" pitchFamily="18" charset="0"/>
      <p:regular r:id="rId25"/>
    </p:embeddedFont>
    <p:embeddedFont>
      <p:font typeface="Open Sans" panose="020B0606030504020204" pitchFamily="34" charset="0"/>
      <p:regular r:id="rId26"/>
      <p:bold r:id="rId27"/>
      <p:italic r:id="rId28"/>
      <p:boldItalic r:id="rId29"/>
    </p:embeddedFont>
    <p:embeddedFont>
      <p:font typeface="Open Sans SemiBold" panose="020B0706030804020204" pitchFamily="34" charset="0"/>
      <p:bold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0C0C"/>
    <a:srgbClr val="B7D549"/>
    <a:srgbClr val="FFFAFB"/>
    <a:srgbClr val="339989"/>
    <a:srgbClr val="B8D8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70" autoAdjust="0"/>
    <p:restoredTop sz="85796" autoAdjust="0"/>
  </p:normalViewPr>
  <p:slideViewPr>
    <p:cSldViewPr snapToGrid="0">
      <p:cViewPr varScale="1">
        <p:scale>
          <a:sx n="132" d="100"/>
          <a:sy n="132" d="100"/>
        </p:scale>
        <p:origin x="1350" y="108"/>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jp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3.png>
</file>

<file path=ppt/media/image4.sv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69735523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Hello,</a:t>
            </a:r>
            <a:endParaRPr lang="en-US" b="0" dirty="0">
              <a:effectLst/>
            </a:endParaRPr>
          </a:p>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I'm Kostas Papadopoulos, and I'm honored to stand before you today to present research on the fair and efficient allocation of Emission permits within the EU ETS System. This research is a collaborative effort involving Ph.D. student Sotiris </a:t>
            </a:r>
            <a:r>
              <a:rPr lang="en-US" sz="1800" b="0" i="0" u="none" strike="noStrike" dirty="0" err="1">
                <a:solidFill>
                  <a:srgbClr val="0E101A"/>
                </a:solidFill>
                <a:effectLst/>
                <a:latin typeface="Arial" panose="020B0604020202020204" pitchFamily="34" charset="0"/>
              </a:rPr>
              <a:t>Dimos</a:t>
            </a:r>
            <a:r>
              <a:rPr lang="en-US" sz="1800" b="0" i="0" u="none" strike="noStrike" dirty="0">
                <a:solidFill>
                  <a:srgbClr val="0E101A"/>
                </a:solidFill>
                <a:effectLst/>
                <a:latin typeface="Arial" panose="020B0604020202020204" pitchFamily="34" charset="0"/>
              </a:rPr>
              <a:t>, esteemed professor Dimitrios </a:t>
            </a:r>
            <a:r>
              <a:rPr lang="en-US" sz="1800" b="0" i="0" u="none" strike="noStrike" dirty="0" err="1">
                <a:solidFill>
                  <a:srgbClr val="0E101A"/>
                </a:solidFill>
                <a:effectLst/>
                <a:latin typeface="Arial" panose="020B0604020202020204" pitchFamily="34" charset="0"/>
              </a:rPr>
              <a:t>Fotakis</a:t>
            </a:r>
            <a:r>
              <a:rPr lang="en-US" sz="1800" b="0" i="0" u="none" strike="noStrike" dirty="0">
                <a:solidFill>
                  <a:srgbClr val="0E101A"/>
                </a:solidFill>
                <a:effectLst/>
                <a:latin typeface="Arial" panose="020B0604020202020204" pitchFamily="34" charset="0"/>
              </a:rPr>
              <a:t>, Ph.D. student </a:t>
            </a:r>
            <a:r>
              <a:rPr lang="en-US" sz="1800" b="0" i="0" u="none" strike="noStrike" dirty="0" err="1">
                <a:solidFill>
                  <a:srgbClr val="0E101A"/>
                </a:solidFill>
                <a:effectLst/>
                <a:latin typeface="Arial" panose="020B0604020202020204" pitchFamily="34" charset="0"/>
              </a:rPr>
              <a:t>Angeliki</a:t>
            </a:r>
            <a:r>
              <a:rPr lang="en-US" sz="1800" b="0" i="0" u="none" strike="noStrike" dirty="0">
                <a:solidFill>
                  <a:srgbClr val="0E101A"/>
                </a:solidFill>
                <a:effectLst/>
                <a:latin typeface="Arial" panose="020B0604020202020204" pitchFamily="34" charset="0"/>
              </a:rPr>
              <a:t> </a:t>
            </a:r>
            <a:r>
              <a:rPr lang="en-US" sz="1800" b="0" i="0" u="none" strike="noStrike" dirty="0" err="1">
                <a:solidFill>
                  <a:srgbClr val="0E101A"/>
                </a:solidFill>
                <a:effectLst/>
                <a:latin typeface="Arial" panose="020B0604020202020204" pitchFamily="34" charset="0"/>
              </a:rPr>
              <a:t>Mathioudaki</a:t>
            </a:r>
            <a:r>
              <a:rPr lang="en-US" sz="1800" b="0" i="0" u="none" strike="noStrike" dirty="0">
                <a:solidFill>
                  <a:srgbClr val="0E101A"/>
                </a:solidFill>
                <a:effectLst/>
                <a:latin typeface="Arial" panose="020B0604020202020204" pitchFamily="34" charset="0"/>
              </a:rPr>
              <a:t>, and myself.</a:t>
            </a:r>
            <a:endParaRPr lang="en-US" b="0" dirty="0">
              <a:effectLst/>
            </a:endParaRPr>
          </a:p>
          <a:p>
            <a:endParaRPr dirty="0"/>
          </a:p>
        </p:txBody>
      </p:sp>
    </p:spTree>
    <p:extLst>
      <p:ext uri="{BB962C8B-B14F-4D97-AF65-F5344CB8AC3E}">
        <p14:creationId xmlns:p14="http://schemas.microsoft.com/office/powerpoint/2010/main" val="35843231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The third phase of the EU ETS introduces a subtle shift in the dynamics. While we still observe a correlation between emissions and free allowances, this correlation is less pronounced. This shift can be directly attributed to the benchmark-based allocation method. Under this new approach, companies with a lower risk of carbon leakage receive relatively fewer allowances. </a:t>
            </a:r>
            <a:br>
              <a:rPr lang="en-US" dirty="0"/>
            </a:br>
            <a:endParaRPr dirty="0"/>
          </a:p>
        </p:txBody>
      </p:sp>
    </p:spTree>
    <p:extLst>
      <p:ext uri="{BB962C8B-B14F-4D97-AF65-F5344CB8AC3E}">
        <p14:creationId xmlns:p14="http://schemas.microsoft.com/office/powerpoint/2010/main" val="3005728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In our effort to characterize countries within the EU ETS in terms of size, economic conditions, and energy consumption, we adopted an indicator-based approach. We carefully selected indicators that align with the two primary allocation principles of 'Fairness' and 'Economic Efficiency.' In order to enhance the fairness principle further, we incorporated an indicator related to inflation, as it reflects purchasing power.</a:t>
            </a:r>
            <a:r>
              <a:rPr lang="el-GR" sz="1800" b="0" i="0" u="none" strike="noStrike" dirty="0">
                <a:solidFill>
                  <a:srgbClr val="0E101A"/>
                </a:solidFill>
                <a:effectLst/>
                <a:latin typeface="Arial" panose="020B0604020202020204" pitchFamily="34" charset="0"/>
              </a:rPr>
              <a:t> </a:t>
            </a:r>
          </a:p>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To provide a more comprehensive analysis, we also included data on the Nominal GDP and sector composition for all EU Member States. This inclusion allows for a more nuanced assessment of both vertical equity and the ability to pay criteria. The table provided lists the selected indicators alongside their corresponding allocation principles.</a:t>
            </a:r>
            <a:endParaRPr lang="el-GR" sz="1800" b="0" i="0" u="none" strike="noStrike" dirty="0">
              <a:solidFill>
                <a:srgbClr val="0E101A"/>
              </a:solidFill>
              <a:effectLst/>
              <a:latin typeface="Arial" panose="020B0604020202020204" pitchFamily="34" charset="0"/>
            </a:endParaRPr>
          </a:p>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We employed these indicators to conduct a comprehensive cluster analysis. After careful consideration and the application of predefined benchmarks, we determined that a three-cluster classification yielded the most optimal results. Here, you can observe the composition of these clusters:</a:t>
            </a:r>
            <a:endParaRPr lang="en-US" b="0" dirty="0">
              <a:effectLst/>
            </a:endParaRPr>
          </a:p>
          <a:p>
            <a:pPr rtl="0" fontAlgn="base">
              <a:spcBef>
                <a:spcPts val="0"/>
              </a:spcBef>
              <a:spcAft>
                <a:spcPts val="0"/>
              </a:spcAft>
              <a:buFont typeface="+mj-lt"/>
              <a:buAutoNum type="arabicPeriod"/>
            </a:pPr>
            <a:r>
              <a:rPr lang="en-US" sz="1800" b="0" i="0" u="none" strike="noStrike" dirty="0">
                <a:solidFill>
                  <a:srgbClr val="0E101A"/>
                </a:solidFill>
                <a:effectLst/>
                <a:latin typeface="Arial" panose="020B0604020202020204" pitchFamily="34" charset="0"/>
              </a:rPr>
              <a:t>Cluster 1 encompasses some of the largest European countries, including Germany, France, Spain, and Italy, among others.</a:t>
            </a:r>
          </a:p>
          <a:p>
            <a:pPr rtl="0" fontAlgn="base">
              <a:spcBef>
                <a:spcPts val="0"/>
              </a:spcBef>
              <a:spcAft>
                <a:spcPts val="0"/>
              </a:spcAft>
              <a:buFont typeface="+mj-lt"/>
              <a:buAutoNum type="arabicPeriod"/>
            </a:pPr>
            <a:r>
              <a:rPr lang="en-US" sz="1800" b="0" i="0" u="none" strike="noStrike" dirty="0">
                <a:solidFill>
                  <a:srgbClr val="0E101A"/>
                </a:solidFill>
                <a:effectLst/>
                <a:latin typeface="Arial" panose="020B0604020202020204" pitchFamily="34" charset="0"/>
              </a:rPr>
              <a:t>The second cluster is comprised mainly of Eastern European countries.</a:t>
            </a:r>
          </a:p>
          <a:p>
            <a:pPr rtl="0" fontAlgn="base">
              <a:spcBef>
                <a:spcPts val="0"/>
              </a:spcBef>
              <a:spcAft>
                <a:spcPts val="0"/>
              </a:spcAft>
              <a:buFont typeface="+mj-lt"/>
              <a:buAutoNum type="arabicPeriod"/>
            </a:pPr>
            <a:r>
              <a:rPr lang="en-US" sz="1800" b="0" i="0" u="none" strike="noStrike" dirty="0">
                <a:solidFill>
                  <a:srgbClr val="0E101A"/>
                </a:solidFill>
                <a:effectLst/>
                <a:latin typeface="Arial" panose="020B0604020202020204" pitchFamily="34" charset="0"/>
              </a:rPr>
              <a:t>Lastly, the third cluster encompasses the remaining countries within the EU ETS.</a:t>
            </a:r>
          </a:p>
          <a:p>
            <a:pPr marL="0" lvl="0" indent="0" algn="l" rtl="0">
              <a:spcBef>
                <a:spcPts val="0"/>
              </a:spcBef>
              <a:spcAft>
                <a:spcPts val="0"/>
              </a:spcAft>
              <a:buNone/>
            </a:pPr>
            <a:endParaRPr lang="el-GR" sz="1100" dirty="0">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2220235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For this specific graph, the x-axis represents a composite indicator: the total energy supply multiplied by energy intensity. Energy intensity quantifies the energy required to produce one unit of Gross Domestic Product (GDP) or economic output, making it a valuable metric for assessing energy efficiency and its environmental impact. This composite indicator provides insights into the energy needed to support economic development.</a:t>
            </a:r>
            <a:endParaRPr lang="el-GR" sz="1800" b="0" i="0" u="none" strike="noStrike" dirty="0">
              <a:solidFill>
                <a:srgbClr val="0E101A"/>
              </a:solidFill>
              <a:effectLst/>
              <a:latin typeface="Arial" panose="020B0604020202020204" pitchFamily="34" charset="0"/>
            </a:endParaRPr>
          </a:p>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Our observations reveal that this indicator appears to correlate with free allocation within the third cluster but does not exhibit a similar relationship in the other clusters. Furthermore, it's noteworthy that a majority of countries across clusters appear to be reducing this indicator. This implies that countries are either decreasing their energy requirements, enhancing their efficiency, or implementing a combination of both strategies.</a:t>
            </a:r>
            <a:endParaRPr lang="en-US" b="0" dirty="0">
              <a:effectLst/>
            </a:endParaRPr>
          </a:p>
          <a:p>
            <a:endParaRPr lang="en-US" b="0" dirty="0">
              <a:effectLst/>
            </a:endParaRPr>
          </a:p>
          <a:p>
            <a:pPr marL="158750" indent="0">
              <a:buNone/>
            </a:pPr>
            <a:br>
              <a:rPr lang="en-US" dirty="0"/>
            </a:br>
            <a:endParaRPr lang="el-GR" sz="1100" dirty="0">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22067163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Shifting our focus to another crucial indicator, namely population, we observe a correlation with free allocation in most countries, with one notable exception being Eastern Europe.</a:t>
            </a:r>
            <a:br>
              <a:rPr lang="en-US" sz="3200" dirty="0"/>
            </a:br>
            <a:endParaRPr lang="el-GR" sz="1100" dirty="0">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31922247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Presenting GDP per capita solely for illustrative purposes, we highlight an indicator that demonstrates no explanatory power. </a:t>
            </a:r>
            <a:endParaRPr lang="el-GR" sz="1100" dirty="0">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20455538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Finally, total energy supply seems to be excellent in explaining the free allocation for the smaller countries, while failing for the others. </a:t>
            </a:r>
            <a:endParaRPr lang="el-GR" sz="1100" dirty="0">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1509066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Last, but certainly not least, we introduce an optimization problem designed to facilitate the comparison of various allocation methods. This versatile linear problem can accommodate a wide array of constraints, allowing us to integrate both efficiency and fairness principles.</a:t>
            </a:r>
            <a:endParaRPr lang="en-US" b="0" dirty="0">
              <a:effectLst/>
            </a:endParaRPr>
          </a:p>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In our problem formulation, indices '</a:t>
            </a:r>
            <a:r>
              <a:rPr lang="en-US" sz="1800" b="0" i="0" u="none" strike="noStrike" dirty="0" err="1">
                <a:solidFill>
                  <a:srgbClr val="0E101A"/>
                </a:solidFill>
                <a:effectLst/>
                <a:latin typeface="Arial" panose="020B0604020202020204" pitchFamily="34" charset="0"/>
              </a:rPr>
              <a:t>i</a:t>
            </a:r>
            <a:r>
              <a:rPr lang="en-US" sz="1800" b="0" i="0" u="none" strike="noStrike" dirty="0">
                <a:solidFill>
                  <a:srgbClr val="0E101A"/>
                </a:solidFill>
                <a:effectLst/>
                <a:latin typeface="Arial" panose="020B0604020202020204" pitchFamily="34" charset="0"/>
              </a:rPr>
              <a:t>' represent different countries, and 'j' represents sectors, enabling us to model diverse criteria. The objective function is defined as the product of the free allocation for a sector within a country, multiplied by the energy intensity of that sector within the same country, adjusted by a modifier to convert from euros to Purchase Power Standards.</a:t>
            </a:r>
            <a:endParaRPr lang="en-US" b="0" dirty="0">
              <a:effectLst/>
            </a:endParaRPr>
          </a:p>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This optimization problem for allowance allocation serves as a powerful tool to strike a balance between fairness and efficiency in our analysis.</a:t>
            </a:r>
            <a:endParaRPr lang="en-US" b="0" dirty="0">
              <a:effectLst/>
            </a:endParaRPr>
          </a:p>
          <a:p>
            <a:endParaRPr lang="el-GR" dirty="0"/>
          </a:p>
        </p:txBody>
      </p:sp>
    </p:spTree>
    <p:extLst>
      <p:ext uri="{BB962C8B-B14F-4D97-AF65-F5344CB8AC3E}">
        <p14:creationId xmlns:p14="http://schemas.microsoft.com/office/powerpoint/2010/main" val="28391728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This study makes a valuable contribution to the ongoing discourse surrounding the enhancement of EU ETS allowance allocation, addressing both country-specific and sector-specific perspectives.</a:t>
            </a:r>
            <a:endParaRPr lang="el-GR" dirty="0"/>
          </a:p>
        </p:txBody>
      </p:sp>
    </p:spTree>
    <p:extLst>
      <p:ext uri="{BB962C8B-B14F-4D97-AF65-F5344CB8AC3E}">
        <p14:creationId xmlns:p14="http://schemas.microsoft.com/office/powerpoint/2010/main" val="8126483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94c55d3b5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94c55d3b5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Looking ahead, our future endeavors will involve the integration of updated data, a deeper investigation into the behavior of diverse countries, and the quest for further valuable insights. We also plan to explore and experiment more extensively with the linear programming techniques presented earlier.</a:t>
            </a:r>
            <a:endParaRPr lang="en-US" b="0" dirty="0">
              <a:effectLst/>
            </a:endParaRPr>
          </a:p>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Thank you for your time!</a:t>
            </a:r>
            <a:endParaRPr lang="en-US" b="0" dirty="0">
              <a:effectLst/>
            </a:endParaRPr>
          </a:p>
          <a:p>
            <a:endParaRPr dirty="0"/>
          </a:p>
        </p:txBody>
      </p:sp>
    </p:spTree>
    <p:extLst>
      <p:ext uri="{BB962C8B-B14F-4D97-AF65-F5344CB8AC3E}">
        <p14:creationId xmlns:p14="http://schemas.microsoft.com/office/powerpoint/2010/main" val="1866330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Before we dive into the details, let's understand the essence of the European Union Emissions Trading System, or EU ETS. This system employs a market-based approach to combat climate change by assigning a value to carbon emissions. It incentivizes companies to invest in green technologies and minimize their GHG emissions. Throughout its history, the EU ETS has evolved through different phases, each contributing to its effectiveness. At present, we find ourselves in the fourth phase, which is not depicted here.</a:t>
            </a:r>
            <a:endParaRPr dirty="0"/>
          </a:p>
        </p:txBody>
      </p:sp>
    </p:spTree>
    <p:extLst>
      <p:ext uri="{BB962C8B-B14F-4D97-AF65-F5344CB8AC3E}">
        <p14:creationId xmlns:p14="http://schemas.microsoft.com/office/powerpoint/2010/main" val="1529812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 The EU ETS operates on the principle of "cap and trade." It begins by establishing a stringent cap, a maximum threshold, on the total volume of greenhouse gas emissions that will be generated by the members of it. For the first three phases, this cap has been progressively reduced by 1.74% compared to the preceding year. In the current fourth phase, it's even more ambitious, with a reduction of 2.2%. </a:t>
            </a:r>
            <a:endParaRPr dirty="0"/>
          </a:p>
        </p:txBody>
      </p:sp>
    </p:spTree>
    <p:extLst>
      <p:ext uri="{BB962C8B-B14F-4D97-AF65-F5344CB8AC3E}">
        <p14:creationId xmlns:p14="http://schemas.microsoft.com/office/powerpoint/2010/main" val="3581595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Let's see that in more detail. Companies may purchase allowances through government auctions or on the carbon market. Throughout the year, companies continuously monitor their actual greenhouse gas emissions. Companies can freely trade their allowances on the carbon market. Companies that do not surrender enough allowances to cover their emissions at the end of the year face significant penalties. </a:t>
            </a:r>
            <a:endParaRPr lang="en-US" b="0" dirty="0">
              <a:effectLst/>
            </a:endParaRPr>
          </a:p>
          <a:p>
            <a:pPr marL="158750" indent="0" rtl="0">
              <a:spcBef>
                <a:spcPts val="0"/>
              </a:spcBef>
              <a:spcAft>
                <a:spcPts val="0"/>
              </a:spcAft>
              <a:buNone/>
            </a:pPr>
            <a:r>
              <a:rPr lang="en-US" sz="1800" b="0" i="0" u="none" strike="noStrike" dirty="0">
                <a:solidFill>
                  <a:srgbClr val="0E101A"/>
                </a:solidFill>
                <a:effectLst/>
                <a:latin typeface="Arial" panose="020B0604020202020204" pitchFamily="34" charset="0"/>
              </a:rPr>
              <a:t>Seems simple enough, yet, there may be challenges ahead.</a:t>
            </a:r>
            <a:endParaRPr lang="en-US" b="0" dirty="0">
              <a:effectLst/>
            </a:endParaRPr>
          </a:p>
          <a:p>
            <a:pPr marL="158750" indent="0">
              <a:buNone/>
            </a:pPr>
            <a:br>
              <a:rPr lang="en-US" dirty="0"/>
            </a:br>
            <a:endParaRPr dirty="0">
              <a:latin typeface="+mj-lt"/>
            </a:endParaRPr>
          </a:p>
        </p:txBody>
      </p:sp>
    </p:spTree>
    <p:extLst>
      <p:ext uri="{BB962C8B-B14F-4D97-AF65-F5344CB8AC3E}">
        <p14:creationId xmlns:p14="http://schemas.microsoft.com/office/powerpoint/2010/main" val="2780628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This whole idea would work better in an isolated environment. But, once competitors appear, it gets more complicated. The primary issue at hand is carbon leakage. To illustrate this, consider the bar chart on the left, where we represent the total CO2 emissions. The teal portion represents emissions from EU ETS members, while the lime portion signifies emissions from non-members.</a:t>
            </a:r>
            <a:endParaRPr dirty="0">
              <a:latin typeface="+mj-lt"/>
            </a:endParaRPr>
          </a:p>
        </p:txBody>
      </p:sp>
    </p:spTree>
    <p:extLst>
      <p:ext uri="{BB962C8B-B14F-4D97-AF65-F5344CB8AC3E}">
        <p14:creationId xmlns:p14="http://schemas.microsoft.com/office/powerpoint/2010/main" val="4005102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An unfavorable scenario involves polluting companies relocating outside the emission trading system to evade allowance payments. In this scenario, there 3 major problems. 1) Overall CO2 emissions remain unaffected. 2) It is an economic disaster for members of the ETS 3) if it happens in a large scale, then the cap is rendered useless.</a:t>
            </a:r>
            <a:endParaRPr dirty="0">
              <a:latin typeface="+mj-lt"/>
            </a:endParaRPr>
          </a:p>
        </p:txBody>
      </p:sp>
    </p:spTree>
    <p:extLst>
      <p:ext uri="{BB962C8B-B14F-4D97-AF65-F5344CB8AC3E}">
        <p14:creationId xmlns:p14="http://schemas.microsoft.com/office/powerpoint/2010/main" val="3301446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E101A"/>
                </a:solidFill>
                <a:effectLst/>
                <a:latin typeface="+mj-lt"/>
              </a:rPr>
              <a:t>To address this challenge, the EU ETS incorporates an additional measure: the allocation of free allowances at the beginning of each year. During the initial two phases, allowances were primarily allocated through grandfathering methods. However, starting in the third phase, a benchmark-based approach was introduced. </a:t>
            </a:r>
            <a:r>
              <a:rPr lang="en-US" sz="3200" b="0" i="0" dirty="0">
                <a:solidFill>
                  <a:srgbClr val="D1D5DB"/>
                </a:solidFill>
                <a:effectLst/>
                <a:latin typeface="+mj-lt"/>
              </a:rPr>
              <a:t>These benchmarks are derived from the average performance of the 10% most efficient installations within a subsector in the European Union</a:t>
            </a:r>
            <a:r>
              <a:rPr lang="en-US" sz="1800" b="0" i="0" u="none" strike="noStrike" dirty="0">
                <a:solidFill>
                  <a:srgbClr val="0E101A"/>
                </a:solidFill>
                <a:effectLst/>
                <a:latin typeface="+mj-lt"/>
              </a:rPr>
              <a:t>. This approach is particularly advantageous because it reduces the likelihood of companies exiting to evade carbon fees while avoiding subsidizing sectors like energy production where such exits are improbable due to increased costs.</a:t>
            </a:r>
            <a:endParaRPr lang="el-GR" sz="1800" b="0" i="0" u="none" strike="noStrike" dirty="0">
              <a:solidFill>
                <a:srgbClr val="0E101A"/>
              </a:solidFill>
              <a:effectLst/>
              <a:latin typeface="+mj-lt"/>
            </a:endParaRPr>
          </a:p>
        </p:txBody>
      </p:sp>
    </p:spTree>
    <p:extLst>
      <p:ext uri="{BB962C8B-B14F-4D97-AF65-F5344CB8AC3E}">
        <p14:creationId xmlns:p14="http://schemas.microsoft.com/office/powerpoint/2010/main" val="3658372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Now, let's shift our focus because while this approach promotes fairness among companies within the same sector, we must also consider its impact on other stakeholders like different sectors, countries, workers, the environment, or citizens. In this study, our primary focus will be on the member countries of the EU ETS.</a:t>
            </a:r>
            <a:r>
              <a:rPr lang="el-GR" sz="1800" b="0" i="0" u="none" strike="noStrike" dirty="0">
                <a:solidFill>
                  <a:srgbClr val="0E101A"/>
                </a:solidFill>
                <a:effectLst/>
                <a:latin typeface="Arial" panose="020B0604020202020204" pitchFamily="34" charset="0"/>
              </a:rPr>
              <a:t> </a:t>
            </a:r>
            <a:r>
              <a:rPr lang="en-US" sz="1800" b="0" i="0" u="none" strike="noStrike" dirty="0">
                <a:solidFill>
                  <a:srgbClr val="0E101A"/>
                </a:solidFill>
                <a:effectLst/>
                <a:latin typeface="Arial" panose="020B0604020202020204" pitchFamily="34" charset="0"/>
              </a:rPr>
              <a:t>In the graph presented, each data point represents an individual country at a specific year. On the x-axis, we have the total verified emissions from companies within each country for the previous year, while the y-axis illustrates the cumulative free allowances allocated to companies in each respective country. As you can observe, there exists a strong correlation between these two variables. This correlation is particularly evident in this graph, which represents the first phase of the program, characterized by predominantly grandfathering-based allocation. </a:t>
            </a:r>
            <a:endParaRPr dirty="0"/>
          </a:p>
        </p:txBody>
      </p:sp>
    </p:spTree>
    <p:extLst>
      <p:ext uri="{BB962C8B-B14F-4D97-AF65-F5344CB8AC3E}">
        <p14:creationId xmlns:p14="http://schemas.microsoft.com/office/powerpoint/2010/main" val="8804701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94c55d3b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94c55d3b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0E101A"/>
                </a:solidFill>
                <a:effectLst/>
                <a:latin typeface="Arial" panose="020B0604020202020204" pitchFamily="34" charset="0"/>
              </a:rPr>
              <a:t>"In the second phase of the EU ETS, a remarkably similar pattern emerges. Free allocation continues to rely primarily on the grandfathering method for permit allocation.</a:t>
            </a:r>
            <a:endParaRPr dirty="0"/>
          </a:p>
        </p:txBody>
      </p:sp>
    </p:spTree>
    <p:extLst>
      <p:ext uri="{BB962C8B-B14F-4D97-AF65-F5344CB8AC3E}">
        <p14:creationId xmlns:p14="http://schemas.microsoft.com/office/powerpoint/2010/main" val="1061109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l"/>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6.sv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8" Type="http://schemas.openxmlformats.org/officeDocument/2006/relationships/hyperlink" Target="https://ec.europa.eu/eurostat/databrowser/view/nrg_bal_s/" TargetMode="External"/><Relationship Id="rId3" Type="http://schemas.openxmlformats.org/officeDocument/2006/relationships/image" Target="../media/image2.png"/><Relationship Id="rId7" Type="http://schemas.openxmlformats.org/officeDocument/2006/relationships/hyperlink" Target="http://wdi.worldbank.org/table/4.2"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hyperlink" Target="https://data.worldbank.org/indicator/FP.CPI.TOTL.ZG" TargetMode="External"/><Relationship Id="rId11" Type="http://schemas.openxmlformats.org/officeDocument/2006/relationships/image" Target="../media/image17.jpg"/><Relationship Id="rId5" Type="http://schemas.openxmlformats.org/officeDocument/2006/relationships/hyperlink" Target="https://data.worldbank.org/indicator/NY.GDP.PCAP.CD" TargetMode="External"/><Relationship Id="rId10" Type="http://schemas.openxmlformats.org/officeDocument/2006/relationships/hyperlink" Target="https://www.eea.europa.eu/data-and-maps/dashboards/emissions-trading-viewer-1" TargetMode="External"/><Relationship Id="rId4" Type="http://schemas.openxmlformats.org/officeDocument/2006/relationships/hyperlink" Target="https://data.worldbank.org/indicator/SP.POP.TOTL" TargetMode="External"/><Relationship Id="rId9" Type="http://schemas.openxmlformats.org/officeDocument/2006/relationships/hyperlink" Target="https://ec.europa.eu/eurostat/databrowser/view/NRG_IND_EI"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8.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2.sv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4.sv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7107"/>
            <a:ext cx="9144000" cy="2854757"/>
          </a:xfrm>
          <a:prstGeom prst="rect">
            <a:avLst/>
          </a:prstGeom>
        </p:spPr>
      </p:pic>
      <p:sp>
        <p:nvSpPr>
          <p:cNvPr id="55" name="Google Shape;55;p13"/>
          <p:cNvSpPr txBox="1"/>
          <p:nvPr/>
        </p:nvSpPr>
        <p:spPr>
          <a:xfrm>
            <a:off x="222450" y="2891467"/>
            <a:ext cx="8732364"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Fair and Efficient Allocation of EU Emission Allowances</a:t>
            </a:r>
            <a:endParaRPr sz="2800" dirty="0">
              <a:latin typeface="Open Sans SemiBold"/>
              <a:ea typeface="Open Sans SemiBold"/>
              <a:cs typeface="Open Sans SemiBold"/>
              <a:sym typeface="Open Sans SemiBold"/>
            </a:endParaRPr>
          </a:p>
        </p:txBody>
      </p:sp>
      <p:sp>
        <p:nvSpPr>
          <p:cNvPr id="56" name="Google Shape;56;p13"/>
          <p:cNvSpPr txBox="1"/>
          <p:nvPr/>
        </p:nvSpPr>
        <p:spPr>
          <a:xfrm>
            <a:off x="222449" y="3788709"/>
            <a:ext cx="7154700"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i="0" u="none" strike="noStrike" dirty="0">
                <a:solidFill>
                  <a:srgbClr val="000000"/>
                </a:solidFill>
                <a:effectLst/>
                <a:latin typeface="Open Sans SemiBold" panose="020B0706030804020204" pitchFamily="34" charset="0"/>
                <a:ea typeface="Open Sans SemiBold" panose="020B0706030804020204" pitchFamily="34" charset="0"/>
                <a:cs typeface="Open Sans SemiBold" panose="020B0706030804020204" pitchFamily="34" charset="0"/>
              </a:rPr>
              <a:t>DIMOS S. (1), FOTAKIS D. (1), MATHIOUDAKI A. (1) and </a:t>
            </a:r>
            <a:r>
              <a:rPr lang="en-US" sz="18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rPr>
              <a:t>PAPADOPOULOS K. (1)</a:t>
            </a:r>
            <a:endParaRPr sz="1800" b="1" dirty="0">
              <a:latin typeface="Open Sans" panose="020B0606030504020204" pitchFamily="34" charset="0"/>
              <a:ea typeface="Open Sans" panose="020B0606030504020204" pitchFamily="34" charset="0"/>
              <a:cs typeface="Open Sans" panose="020B0606030504020204" pitchFamily="34" charset="0"/>
              <a:sym typeface="Open Sans SemiBold"/>
            </a:endParaRPr>
          </a:p>
        </p:txBody>
      </p:sp>
      <p:sp>
        <p:nvSpPr>
          <p:cNvPr id="57" name="Google Shape;57;p13"/>
          <p:cNvSpPr txBox="1"/>
          <p:nvPr/>
        </p:nvSpPr>
        <p:spPr>
          <a:xfrm>
            <a:off x="222449" y="4527342"/>
            <a:ext cx="8093120"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l" sz="1200" dirty="0">
                <a:latin typeface="Open Sans"/>
                <a:ea typeface="Open Sans"/>
                <a:cs typeface="Open Sans"/>
                <a:sym typeface="Open Sans"/>
              </a:rPr>
              <a:t>1</a:t>
            </a:r>
            <a:r>
              <a:rPr lang="en-US" sz="1200" dirty="0">
                <a:latin typeface="Open Sans"/>
                <a:ea typeface="Open Sans"/>
                <a:cs typeface="Open Sans"/>
                <a:sym typeface="Open Sans"/>
              </a:rPr>
              <a:t>. School of Electrical and Computer Engineering, National Technical University of Athens, </a:t>
            </a:r>
            <a:r>
              <a:rPr lang="en-US" sz="1200" dirty="0" err="1">
                <a:latin typeface="Open Sans"/>
                <a:ea typeface="Open Sans"/>
                <a:cs typeface="Open Sans"/>
                <a:sym typeface="Open Sans"/>
              </a:rPr>
              <a:t>Iroon</a:t>
            </a:r>
            <a:r>
              <a:rPr lang="en-US" sz="1200" dirty="0">
                <a:latin typeface="Open Sans"/>
                <a:ea typeface="Open Sans"/>
                <a:cs typeface="Open Sans"/>
                <a:sym typeface="Open Sans"/>
              </a:rPr>
              <a:t> </a:t>
            </a:r>
            <a:r>
              <a:rPr lang="en-US" sz="1200" dirty="0" err="1">
                <a:latin typeface="Open Sans"/>
                <a:ea typeface="Open Sans"/>
                <a:cs typeface="Open Sans"/>
                <a:sym typeface="Open Sans"/>
              </a:rPr>
              <a:t>Polytechniou</a:t>
            </a:r>
            <a:r>
              <a:rPr lang="en-US" sz="1200" dirty="0">
                <a:latin typeface="Open Sans"/>
                <a:ea typeface="Open Sans"/>
                <a:cs typeface="Open Sans"/>
                <a:sym typeface="Open Sans"/>
              </a:rPr>
              <a:t> 9, 15780 Athens</a:t>
            </a:r>
          </a:p>
          <a:p>
            <a:pPr marL="0" lvl="0" indent="0" algn="l" rtl="0">
              <a:spcBef>
                <a:spcPts val="0"/>
              </a:spcBef>
              <a:spcAft>
                <a:spcPts val="0"/>
              </a:spcAft>
              <a:buNone/>
            </a:pPr>
            <a:endParaRPr lang="en-US" sz="1200" dirty="0">
              <a:latin typeface="Open Sans"/>
              <a:ea typeface="Open Sans"/>
              <a:cs typeface="Open Sans"/>
              <a:sym typeface="Open Sans"/>
            </a:endParaRPr>
          </a:p>
        </p:txBody>
      </p:sp>
      <p:sp>
        <p:nvSpPr>
          <p:cNvPr id="2" name="Rectangle 1"/>
          <p:cNvSpPr/>
          <p:nvPr/>
        </p:nvSpPr>
        <p:spPr>
          <a:xfrm>
            <a:off x="222449" y="2405490"/>
            <a:ext cx="1010449" cy="263071"/>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rgbClr val="0C0C0C"/>
                </a:solidFill>
              </a:rPr>
              <a:t>00077</a:t>
            </a:r>
          </a:p>
        </p:txBody>
      </p:sp>
      <p:sp>
        <p:nvSpPr>
          <p:cNvPr id="4" name="Rectangle 3"/>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35273"/>
            <a:ext cx="8965800" cy="147729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Allocation of</a:t>
            </a:r>
          </a:p>
          <a:p>
            <a:pPr marL="0" lvl="0" indent="0" algn="l" rtl="0">
              <a:spcBef>
                <a:spcPts val="0"/>
              </a:spcBef>
              <a:spcAft>
                <a:spcPts val="0"/>
              </a:spcAft>
              <a:buNone/>
            </a:pPr>
            <a:r>
              <a:rPr lang="en-US" sz="2800" dirty="0">
                <a:latin typeface="Open Sans SemiBold"/>
                <a:ea typeface="Open Sans SemiBold"/>
                <a:cs typeface="Open Sans SemiBold"/>
                <a:sym typeface="Open Sans SemiBold"/>
              </a:rPr>
              <a:t>Free Allowances</a:t>
            </a:r>
            <a:endParaRPr lang="el-GR" sz="2800" dirty="0">
              <a:latin typeface="Open Sans SemiBold"/>
              <a:ea typeface="Open Sans SemiBold"/>
              <a:cs typeface="Open Sans SemiBold"/>
              <a:sym typeface="Open Sans SemiBold"/>
            </a:endParaRPr>
          </a:p>
          <a:p>
            <a:pPr marL="0" lvl="0" indent="0" algn="l" rtl="0">
              <a:spcBef>
                <a:spcPts val="0"/>
              </a:spcBef>
              <a:spcAft>
                <a:spcPts val="0"/>
              </a:spcAft>
              <a:buNone/>
            </a:pPr>
            <a:r>
              <a:rPr lang="en-US" sz="2800" dirty="0">
                <a:latin typeface="Open Sans SemiBold"/>
                <a:ea typeface="Open Sans SemiBold"/>
                <a:cs typeface="Open Sans SemiBold"/>
                <a:sym typeface="Open Sans SemiBold"/>
              </a:rPr>
              <a:t>Sectors vs Countries</a:t>
            </a: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8" name="Γραφικό 7">
            <a:extLst>
              <a:ext uri="{FF2B5EF4-FFF2-40B4-BE49-F238E27FC236}">
                <a16:creationId xmlns:a16="http://schemas.microsoft.com/office/drawing/2014/main" id="{7CDA0D88-E254-A59B-BE33-BB08146D2A41}"/>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4068588" y="980237"/>
            <a:ext cx="4849873" cy="4163262"/>
          </a:xfrm>
          <a:prstGeom prst="rect">
            <a:avLst/>
          </a:prstGeom>
        </p:spPr>
      </p:pic>
      <p:sp>
        <p:nvSpPr>
          <p:cNvPr id="2" name="Google Shape;63;p14">
            <a:extLst>
              <a:ext uri="{FF2B5EF4-FFF2-40B4-BE49-F238E27FC236}">
                <a16:creationId xmlns:a16="http://schemas.microsoft.com/office/drawing/2014/main" id="{7ABA4FE4-6717-6301-240A-04532CE2656D}"/>
              </a:ext>
            </a:extLst>
          </p:cNvPr>
          <p:cNvSpPr txBox="1"/>
          <p:nvPr/>
        </p:nvSpPr>
        <p:spPr>
          <a:xfrm>
            <a:off x="178200" y="2854158"/>
            <a:ext cx="8965800"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Phase III</a:t>
            </a:r>
          </a:p>
          <a:p>
            <a:pPr marL="0" lvl="0" indent="0" algn="l" rtl="0">
              <a:spcBef>
                <a:spcPts val="0"/>
              </a:spcBef>
              <a:spcAft>
                <a:spcPts val="0"/>
              </a:spcAft>
              <a:buNone/>
            </a:pPr>
            <a:r>
              <a:rPr lang="en-US" sz="2800" dirty="0">
                <a:latin typeface="Open Sans SemiBold"/>
                <a:ea typeface="Open Sans SemiBold"/>
                <a:cs typeface="Open Sans SemiBold"/>
                <a:sym typeface="Open Sans SemiBold"/>
              </a:rPr>
              <a:t>2013-2020</a:t>
            </a:r>
          </a:p>
        </p:txBody>
      </p:sp>
    </p:spTree>
    <p:extLst>
      <p:ext uri="{BB962C8B-B14F-4D97-AF65-F5344CB8AC3E}">
        <p14:creationId xmlns:p14="http://schemas.microsoft.com/office/powerpoint/2010/main" val="3755663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Indicators for clustering</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graphicFrame>
        <p:nvGraphicFramePr>
          <p:cNvPr id="2" name="Πίνακας 1">
            <a:extLst>
              <a:ext uri="{FF2B5EF4-FFF2-40B4-BE49-F238E27FC236}">
                <a16:creationId xmlns:a16="http://schemas.microsoft.com/office/drawing/2014/main" id="{878B3BA5-403E-C8E4-00F5-210344848D89}"/>
              </a:ext>
            </a:extLst>
          </p:cNvPr>
          <p:cNvGraphicFramePr>
            <a:graphicFrameLocks noGrp="1"/>
          </p:cNvGraphicFramePr>
          <p:nvPr>
            <p:extLst>
              <p:ext uri="{D42A27DB-BD31-4B8C-83A1-F6EECF244321}">
                <p14:modId xmlns:p14="http://schemas.microsoft.com/office/powerpoint/2010/main" val="2520940642"/>
              </p:ext>
            </p:extLst>
          </p:nvPr>
        </p:nvGraphicFramePr>
        <p:xfrm>
          <a:off x="397800" y="1788449"/>
          <a:ext cx="3817800" cy="3279775"/>
        </p:xfrm>
        <a:graphic>
          <a:graphicData uri="http://schemas.openxmlformats.org/drawingml/2006/table">
            <a:tbl>
              <a:tblPr/>
              <a:tblGrid>
                <a:gridCol w="1182287">
                  <a:extLst>
                    <a:ext uri="{9D8B030D-6E8A-4147-A177-3AD203B41FA5}">
                      <a16:colId xmlns:a16="http://schemas.microsoft.com/office/drawing/2014/main" val="2983789264"/>
                    </a:ext>
                  </a:extLst>
                </a:gridCol>
                <a:gridCol w="948292">
                  <a:extLst>
                    <a:ext uri="{9D8B030D-6E8A-4147-A177-3AD203B41FA5}">
                      <a16:colId xmlns:a16="http://schemas.microsoft.com/office/drawing/2014/main" val="35747625"/>
                    </a:ext>
                  </a:extLst>
                </a:gridCol>
                <a:gridCol w="1687221">
                  <a:extLst>
                    <a:ext uri="{9D8B030D-6E8A-4147-A177-3AD203B41FA5}">
                      <a16:colId xmlns:a16="http://schemas.microsoft.com/office/drawing/2014/main" val="1700005712"/>
                    </a:ext>
                  </a:extLst>
                </a:gridCol>
              </a:tblGrid>
              <a:tr h="199743">
                <a:tc>
                  <a:txBody>
                    <a:bodyPr/>
                    <a:lstStyle/>
                    <a:p>
                      <a:pPr algn="ctr" rtl="0" fontAlgn="ctr">
                        <a:spcBef>
                          <a:spcPts val="0"/>
                        </a:spcBef>
                        <a:spcAft>
                          <a:spcPts val="0"/>
                        </a:spcAft>
                      </a:pPr>
                      <a:r>
                        <a:rPr lang="en-US" sz="800" b="1" i="0" u="none" strike="noStrike">
                          <a:solidFill>
                            <a:srgbClr val="000000"/>
                          </a:solidFill>
                          <a:effectLst/>
                          <a:latin typeface="Times New Roman" panose="02020603050405020304" pitchFamily="18" charset="0"/>
                        </a:rPr>
                        <a:t>Indicators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800" b="1" i="0" u="none" strike="noStrike">
                          <a:solidFill>
                            <a:srgbClr val="000000"/>
                          </a:solidFill>
                          <a:effectLst/>
                          <a:latin typeface="Times New Roman" panose="02020603050405020304" pitchFamily="18" charset="0"/>
                        </a:rPr>
                        <a:t>Principle</a:t>
                      </a:r>
                      <a:endParaRPr lang="en-US" sz="1300">
                        <a:effectLst/>
                      </a:endParaRPr>
                    </a:p>
                  </a:txBody>
                  <a:tcPr marL="81665" marR="81665" marT="40832" marB="40832">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800" b="1" i="0" u="none" strike="noStrike">
                          <a:solidFill>
                            <a:srgbClr val="000000"/>
                          </a:solidFill>
                          <a:effectLst/>
                          <a:latin typeface="Times New Roman" panose="02020603050405020304" pitchFamily="18" charset="0"/>
                        </a:rPr>
                        <a:t>Data Source</a:t>
                      </a:r>
                      <a:endParaRPr lang="en-US" sz="1300">
                        <a:effectLst/>
                      </a:endParaRPr>
                    </a:p>
                  </a:txBody>
                  <a:tcPr marL="65218" marR="65218" marT="40832" marB="40832">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41277575"/>
                  </a:ext>
                </a:extLst>
              </a:tr>
              <a:tr h="259552">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Population</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Fairness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a:solidFill>
                            <a:srgbClr val="1155CC"/>
                          </a:solidFill>
                          <a:effectLst/>
                          <a:latin typeface="Times New Roman" panose="02020603050405020304" pitchFamily="18" charset="0"/>
                          <a:hlinkClick r:id="rId4"/>
                        </a:rPr>
                        <a:t>https://data.worldbank.org/indicator/SP.POP.TOTL</a:t>
                      </a:r>
                      <a:endParaRPr lang="en-US" sz="130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4493413"/>
                  </a:ext>
                </a:extLst>
              </a:tr>
              <a:tr h="301331">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GDP per capita</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Fairness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a:solidFill>
                            <a:srgbClr val="1155CC"/>
                          </a:solidFill>
                          <a:effectLst/>
                          <a:latin typeface="Times New Roman" panose="02020603050405020304" pitchFamily="18" charset="0"/>
                          <a:hlinkClick r:id="rId5"/>
                        </a:rPr>
                        <a:t>https://data.worldbank.org/indicator/NY.GDP.PCAP.CD</a:t>
                      </a:r>
                      <a:endParaRPr lang="en-US" sz="130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4300003"/>
                  </a:ext>
                </a:extLst>
              </a:tr>
              <a:tr h="259552">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Inflation</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Fairness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dirty="0">
                          <a:solidFill>
                            <a:srgbClr val="1155CC"/>
                          </a:solidFill>
                          <a:effectLst/>
                          <a:latin typeface="Times New Roman" panose="02020603050405020304" pitchFamily="18" charset="0"/>
                          <a:hlinkClick r:id="rId6"/>
                        </a:rPr>
                        <a:t>https://data.worldbank.org/indicator/FP.CPI.TOTL.ZG</a:t>
                      </a:r>
                      <a:endParaRPr lang="en-US" sz="1300" dirty="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76207712"/>
                  </a:ext>
                </a:extLst>
              </a:tr>
              <a:tr h="259552">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Agriculture</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Fairness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a:solidFill>
                            <a:srgbClr val="1155CC"/>
                          </a:solidFill>
                          <a:effectLst/>
                          <a:latin typeface="Times New Roman" panose="02020603050405020304" pitchFamily="18" charset="0"/>
                          <a:hlinkClick r:id="rId7"/>
                        </a:rPr>
                        <a:t>http://wdi.worldbank.org/table/4.2#</a:t>
                      </a:r>
                      <a:endParaRPr lang="en-US" sz="130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1999580"/>
                  </a:ext>
                </a:extLst>
              </a:tr>
              <a:tr h="259552">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Industry</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Fairness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a:solidFill>
                            <a:srgbClr val="1155CC"/>
                          </a:solidFill>
                          <a:effectLst/>
                          <a:latin typeface="Times New Roman" panose="02020603050405020304" pitchFamily="18" charset="0"/>
                          <a:hlinkClick r:id="rId7"/>
                        </a:rPr>
                        <a:t>http://wdi.worldbank.org/table/4.2#</a:t>
                      </a:r>
                      <a:endParaRPr lang="en-US" sz="130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36561817"/>
                  </a:ext>
                </a:extLst>
              </a:tr>
              <a:tr h="259552">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Manufacturing</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Fairness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a:solidFill>
                            <a:srgbClr val="1155CC"/>
                          </a:solidFill>
                          <a:effectLst/>
                          <a:latin typeface="Times New Roman" panose="02020603050405020304" pitchFamily="18" charset="0"/>
                          <a:hlinkClick r:id="rId7"/>
                        </a:rPr>
                        <a:t>http://wdi.worldbank.org/table/4.2#</a:t>
                      </a:r>
                      <a:endParaRPr lang="en-US" sz="130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5176349"/>
                  </a:ext>
                </a:extLst>
              </a:tr>
              <a:tr h="319362">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Total Energy Supply</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Fairness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a:solidFill>
                            <a:srgbClr val="1155CC"/>
                          </a:solidFill>
                          <a:effectLst/>
                          <a:latin typeface="Times New Roman" panose="02020603050405020304" pitchFamily="18" charset="0"/>
                          <a:hlinkClick r:id="rId8"/>
                        </a:rPr>
                        <a:t>https://ec.europa.eu/eurostat/databrowser/view/nrg_bal_s/</a:t>
                      </a:r>
                      <a:endParaRPr lang="en-US" sz="130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7740011"/>
                  </a:ext>
                </a:extLst>
              </a:tr>
              <a:tr h="319362">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Energy Intensity</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Econ. Efficiency</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a:solidFill>
                            <a:srgbClr val="1155CC"/>
                          </a:solidFill>
                          <a:effectLst/>
                          <a:latin typeface="Times New Roman" panose="02020603050405020304" pitchFamily="18" charset="0"/>
                          <a:hlinkClick r:id="rId9"/>
                        </a:rPr>
                        <a:t>https://ec.europa.eu/eurostat/databrowser/view/NRG_IND_EI</a:t>
                      </a:r>
                      <a:endParaRPr lang="en-US" sz="130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2666400"/>
                  </a:ext>
                </a:extLst>
              </a:tr>
              <a:tr h="414196">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Verified Emissions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Fairness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dirty="0">
                          <a:solidFill>
                            <a:srgbClr val="1155CC"/>
                          </a:solidFill>
                          <a:effectLst/>
                          <a:latin typeface="Times New Roman" panose="02020603050405020304" pitchFamily="18" charset="0"/>
                          <a:hlinkClick r:id="rId10"/>
                        </a:rPr>
                        <a:t>https://www.eea.europa.eu/data-and-maps/dashboards/emissions-trading-viewer-1</a:t>
                      </a:r>
                      <a:endParaRPr lang="en-US" sz="1300" dirty="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2276161"/>
                  </a:ext>
                </a:extLst>
              </a:tr>
              <a:tr h="414196">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Free Allocated Emissions</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800" b="0" i="0" u="none" strike="noStrike">
                          <a:solidFill>
                            <a:srgbClr val="000000"/>
                          </a:solidFill>
                          <a:effectLst/>
                          <a:latin typeface="Times New Roman" panose="02020603050405020304" pitchFamily="18" charset="0"/>
                        </a:rPr>
                        <a:t>-</a:t>
                      </a:r>
                      <a:endParaRPr lang="en-US" sz="1300">
                        <a:effectLst/>
                      </a:endParaRPr>
                    </a:p>
                  </a:txBody>
                  <a:tcPr marL="81665" marR="81665"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600" b="0" i="0" u="sng" strike="noStrike" dirty="0">
                          <a:solidFill>
                            <a:srgbClr val="1155CC"/>
                          </a:solidFill>
                          <a:effectLst/>
                          <a:latin typeface="Times New Roman" panose="02020603050405020304" pitchFamily="18" charset="0"/>
                          <a:hlinkClick r:id="rId10"/>
                        </a:rPr>
                        <a:t>https://www.eea.europa.eu/data-and-maps/dashboards/emissions-trading-viewer-1</a:t>
                      </a:r>
                      <a:endParaRPr lang="en-US" sz="1300" dirty="0">
                        <a:effectLst/>
                      </a:endParaRPr>
                    </a:p>
                  </a:txBody>
                  <a:tcPr marL="65218" marR="65218" marT="40832" marB="40832"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37421690"/>
                  </a:ext>
                </a:extLst>
              </a:tr>
            </a:tbl>
          </a:graphicData>
        </a:graphic>
      </p:graphicFrame>
      <p:pic>
        <p:nvPicPr>
          <p:cNvPr id="8" name="Εικόνα 7">
            <a:extLst>
              <a:ext uri="{FF2B5EF4-FFF2-40B4-BE49-F238E27FC236}">
                <a16:creationId xmlns:a16="http://schemas.microsoft.com/office/drawing/2014/main" id="{59DBBB38-1CC0-13F1-E7DC-7C6ADABA404D}"/>
              </a:ext>
            </a:extLst>
          </p:cNvPr>
          <p:cNvPicPr>
            <a:picLocks noChangeAspect="1"/>
          </p:cNvPicPr>
          <p:nvPr/>
        </p:nvPicPr>
        <p:blipFill>
          <a:blip r:embed="rId11"/>
          <a:srcRect/>
          <a:stretch/>
        </p:blipFill>
        <p:spPr>
          <a:xfrm>
            <a:off x="4435200" y="978465"/>
            <a:ext cx="4377599" cy="4165035"/>
          </a:xfrm>
          <a:prstGeom prst="rect">
            <a:avLst/>
          </a:prstGeom>
        </p:spPr>
      </p:pic>
    </p:spTree>
    <p:extLst>
      <p:ext uri="{BB962C8B-B14F-4D97-AF65-F5344CB8AC3E}">
        <p14:creationId xmlns:p14="http://schemas.microsoft.com/office/powerpoint/2010/main" val="2562623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Intel through clustering</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3" name="Εικόνα 2">
            <a:extLst>
              <a:ext uri="{FF2B5EF4-FFF2-40B4-BE49-F238E27FC236}">
                <a16:creationId xmlns:a16="http://schemas.microsoft.com/office/drawing/2014/main" id="{3BFF85AE-A7A6-DA35-20D6-746AD9EF2C7B}"/>
              </a:ext>
            </a:extLst>
          </p:cNvPr>
          <p:cNvPicPr>
            <a:picLocks noChangeAspect="1"/>
          </p:cNvPicPr>
          <p:nvPr/>
        </p:nvPicPr>
        <p:blipFill>
          <a:blip r:embed="rId4"/>
          <a:stretch>
            <a:fillRect/>
          </a:stretch>
        </p:blipFill>
        <p:spPr>
          <a:xfrm>
            <a:off x="511263" y="1981138"/>
            <a:ext cx="2697366" cy="2381018"/>
          </a:xfrm>
          <a:prstGeom prst="rect">
            <a:avLst/>
          </a:prstGeom>
        </p:spPr>
      </p:pic>
      <p:pic>
        <p:nvPicPr>
          <p:cNvPr id="23" name="Γραφικό 22">
            <a:extLst>
              <a:ext uri="{FF2B5EF4-FFF2-40B4-BE49-F238E27FC236}">
                <a16:creationId xmlns:a16="http://schemas.microsoft.com/office/drawing/2014/main" id="{832C456E-3C3B-19E2-6F02-1DA764F79E8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77973" y="1511739"/>
            <a:ext cx="4754764" cy="3147830"/>
          </a:xfrm>
          <a:prstGeom prst="rect">
            <a:avLst/>
          </a:prstGeom>
        </p:spPr>
      </p:pic>
      <p:sp>
        <p:nvSpPr>
          <p:cNvPr id="2" name="Ορθογώνιο 1">
            <a:extLst>
              <a:ext uri="{FF2B5EF4-FFF2-40B4-BE49-F238E27FC236}">
                <a16:creationId xmlns:a16="http://schemas.microsoft.com/office/drawing/2014/main" id="{4195BFFF-A670-363E-8116-0D1D49F2829E}"/>
              </a:ext>
            </a:extLst>
          </p:cNvPr>
          <p:cNvSpPr/>
          <p:nvPr/>
        </p:nvSpPr>
        <p:spPr>
          <a:xfrm>
            <a:off x="259200" y="1788449"/>
            <a:ext cx="820800" cy="6155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Ορθογώνιο 3">
            <a:extLst>
              <a:ext uri="{FF2B5EF4-FFF2-40B4-BE49-F238E27FC236}">
                <a16:creationId xmlns:a16="http://schemas.microsoft.com/office/drawing/2014/main" id="{596BAA11-8E2A-DFAD-AC9A-5175D07E36B6}"/>
              </a:ext>
            </a:extLst>
          </p:cNvPr>
          <p:cNvSpPr/>
          <p:nvPr/>
        </p:nvSpPr>
        <p:spPr>
          <a:xfrm>
            <a:off x="100863" y="4054394"/>
            <a:ext cx="820800" cy="6155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65416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Intel through clustering</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3" name="Εικόνα 2">
            <a:extLst>
              <a:ext uri="{FF2B5EF4-FFF2-40B4-BE49-F238E27FC236}">
                <a16:creationId xmlns:a16="http://schemas.microsoft.com/office/drawing/2014/main" id="{3BFF85AE-A7A6-DA35-20D6-746AD9EF2C7B}"/>
              </a:ext>
            </a:extLst>
          </p:cNvPr>
          <p:cNvPicPr>
            <a:picLocks noChangeAspect="1"/>
          </p:cNvPicPr>
          <p:nvPr/>
        </p:nvPicPr>
        <p:blipFill>
          <a:blip r:embed="rId4"/>
          <a:stretch>
            <a:fillRect/>
          </a:stretch>
        </p:blipFill>
        <p:spPr>
          <a:xfrm>
            <a:off x="511263" y="1981138"/>
            <a:ext cx="2697366" cy="2381018"/>
          </a:xfrm>
          <a:prstGeom prst="rect">
            <a:avLst/>
          </a:prstGeom>
        </p:spPr>
      </p:pic>
      <p:pic>
        <p:nvPicPr>
          <p:cNvPr id="8" name="Γραφικό 7">
            <a:extLst>
              <a:ext uri="{FF2B5EF4-FFF2-40B4-BE49-F238E27FC236}">
                <a16:creationId xmlns:a16="http://schemas.microsoft.com/office/drawing/2014/main" id="{FD1A2184-6F27-C627-CDEA-45F1E3A43ED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81800" y="1480686"/>
            <a:ext cx="4735800" cy="3135275"/>
          </a:xfrm>
          <a:prstGeom prst="rect">
            <a:avLst/>
          </a:prstGeom>
        </p:spPr>
      </p:pic>
      <p:sp>
        <p:nvSpPr>
          <p:cNvPr id="2" name="Ορθογώνιο 1">
            <a:extLst>
              <a:ext uri="{FF2B5EF4-FFF2-40B4-BE49-F238E27FC236}">
                <a16:creationId xmlns:a16="http://schemas.microsoft.com/office/drawing/2014/main" id="{FF641904-656A-80EF-75EA-C35B36AD79AA}"/>
              </a:ext>
            </a:extLst>
          </p:cNvPr>
          <p:cNvSpPr/>
          <p:nvPr/>
        </p:nvSpPr>
        <p:spPr>
          <a:xfrm>
            <a:off x="259200" y="1788449"/>
            <a:ext cx="820800" cy="6155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Ορθογώνιο 3">
            <a:extLst>
              <a:ext uri="{FF2B5EF4-FFF2-40B4-BE49-F238E27FC236}">
                <a16:creationId xmlns:a16="http://schemas.microsoft.com/office/drawing/2014/main" id="{33CBF6FC-A0E9-3B1A-F7DB-F2E71F7281BB}"/>
              </a:ext>
            </a:extLst>
          </p:cNvPr>
          <p:cNvSpPr/>
          <p:nvPr/>
        </p:nvSpPr>
        <p:spPr>
          <a:xfrm>
            <a:off x="100863" y="4054394"/>
            <a:ext cx="820800" cy="6155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4622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Intel through clustering</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3" name="Εικόνα 2">
            <a:extLst>
              <a:ext uri="{FF2B5EF4-FFF2-40B4-BE49-F238E27FC236}">
                <a16:creationId xmlns:a16="http://schemas.microsoft.com/office/drawing/2014/main" id="{3BFF85AE-A7A6-DA35-20D6-746AD9EF2C7B}"/>
              </a:ext>
            </a:extLst>
          </p:cNvPr>
          <p:cNvPicPr>
            <a:picLocks noChangeAspect="1"/>
          </p:cNvPicPr>
          <p:nvPr/>
        </p:nvPicPr>
        <p:blipFill>
          <a:blip r:embed="rId4"/>
          <a:stretch>
            <a:fillRect/>
          </a:stretch>
        </p:blipFill>
        <p:spPr>
          <a:xfrm>
            <a:off x="511263" y="1981138"/>
            <a:ext cx="2697366" cy="2381018"/>
          </a:xfrm>
          <a:prstGeom prst="rect">
            <a:avLst/>
          </a:prstGeom>
        </p:spPr>
      </p:pic>
      <p:pic>
        <p:nvPicPr>
          <p:cNvPr id="8" name="Γραφικό 7">
            <a:extLst>
              <a:ext uri="{FF2B5EF4-FFF2-40B4-BE49-F238E27FC236}">
                <a16:creationId xmlns:a16="http://schemas.microsoft.com/office/drawing/2014/main" id="{6F662FE3-FF43-674E-A7B8-AAA415FAF9A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912568" y="1560217"/>
            <a:ext cx="4720169" cy="3124927"/>
          </a:xfrm>
          <a:prstGeom prst="rect">
            <a:avLst/>
          </a:prstGeom>
        </p:spPr>
      </p:pic>
      <p:sp>
        <p:nvSpPr>
          <p:cNvPr id="9" name="Ορθογώνιο 8">
            <a:extLst>
              <a:ext uri="{FF2B5EF4-FFF2-40B4-BE49-F238E27FC236}">
                <a16:creationId xmlns:a16="http://schemas.microsoft.com/office/drawing/2014/main" id="{6A23C991-1B30-2F2F-7862-51E29D182980}"/>
              </a:ext>
            </a:extLst>
          </p:cNvPr>
          <p:cNvSpPr/>
          <p:nvPr/>
        </p:nvSpPr>
        <p:spPr>
          <a:xfrm>
            <a:off x="4492800" y="1560217"/>
            <a:ext cx="244800" cy="22823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Ορθογώνιο 3">
            <a:extLst>
              <a:ext uri="{FF2B5EF4-FFF2-40B4-BE49-F238E27FC236}">
                <a16:creationId xmlns:a16="http://schemas.microsoft.com/office/drawing/2014/main" id="{775529F8-0E84-B58F-B3FC-429D94974DAB}"/>
              </a:ext>
            </a:extLst>
          </p:cNvPr>
          <p:cNvSpPr/>
          <p:nvPr/>
        </p:nvSpPr>
        <p:spPr>
          <a:xfrm>
            <a:off x="100863" y="4054394"/>
            <a:ext cx="820800" cy="6155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Ορθογώνιο 6">
            <a:extLst>
              <a:ext uri="{FF2B5EF4-FFF2-40B4-BE49-F238E27FC236}">
                <a16:creationId xmlns:a16="http://schemas.microsoft.com/office/drawing/2014/main" id="{45522E94-1285-5929-B096-34DAF5911F20}"/>
              </a:ext>
            </a:extLst>
          </p:cNvPr>
          <p:cNvSpPr/>
          <p:nvPr/>
        </p:nvSpPr>
        <p:spPr>
          <a:xfrm>
            <a:off x="259200" y="1788449"/>
            <a:ext cx="820800" cy="6155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203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Intel through clustering</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3" name="Εικόνα 2">
            <a:extLst>
              <a:ext uri="{FF2B5EF4-FFF2-40B4-BE49-F238E27FC236}">
                <a16:creationId xmlns:a16="http://schemas.microsoft.com/office/drawing/2014/main" id="{3BFF85AE-A7A6-DA35-20D6-746AD9EF2C7B}"/>
              </a:ext>
            </a:extLst>
          </p:cNvPr>
          <p:cNvPicPr>
            <a:picLocks noChangeAspect="1"/>
          </p:cNvPicPr>
          <p:nvPr/>
        </p:nvPicPr>
        <p:blipFill>
          <a:blip r:embed="rId4"/>
          <a:stretch>
            <a:fillRect/>
          </a:stretch>
        </p:blipFill>
        <p:spPr>
          <a:xfrm>
            <a:off x="511263" y="1981138"/>
            <a:ext cx="2697366" cy="2381018"/>
          </a:xfrm>
          <a:prstGeom prst="rect">
            <a:avLst/>
          </a:prstGeom>
        </p:spPr>
      </p:pic>
      <p:pic>
        <p:nvPicPr>
          <p:cNvPr id="10" name="Γραφικό 9">
            <a:extLst>
              <a:ext uri="{FF2B5EF4-FFF2-40B4-BE49-F238E27FC236}">
                <a16:creationId xmlns:a16="http://schemas.microsoft.com/office/drawing/2014/main" id="{E72DC09F-E7CF-AA9F-0612-6FD5C333C95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60999" y="1560217"/>
            <a:ext cx="4939301" cy="3270000"/>
          </a:xfrm>
          <a:prstGeom prst="rect">
            <a:avLst/>
          </a:prstGeom>
        </p:spPr>
      </p:pic>
      <p:sp>
        <p:nvSpPr>
          <p:cNvPr id="11" name="Ορθογώνιο 10">
            <a:extLst>
              <a:ext uri="{FF2B5EF4-FFF2-40B4-BE49-F238E27FC236}">
                <a16:creationId xmlns:a16="http://schemas.microsoft.com/office/drawing/2014/main" id="{D79C2EE1-E01A-296F-D9F0-A3580497FA28}"/>
              </a:ext>
            </a:extLst>
          </p:cNvPr>
          <p:cNvSpPr/>
          <p:nvPr/>
        </p:nvSpPr>
        <p:spPr>
          <a:xfrm>
            <a:off x="4492800" y="1560217"/>
            <a:ext cx="244800" cy="22823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Ορθογώνιο 1">
            <a:extLst>
              <a:ext uri="{FF2B5EF4-FFF2-40B4-BE49-F238E27FC236}">
                <a16:creationId xmlns:a16="http://schemas.microsoft.com/office/drawing/2014/main" id="{6E11F49F-506C-517F-A031-D1B3394B251F}"/>
              </a:ext>
            </a:extLst>
          </p:cNvPr>
          <p:cNvSpPr/>
          <p:nvPr/>
        </p:nvSpPr>
        <p:spPr>
          <a:xfrm>
            <a:off x="237600" y="1788449"/>
            <a:ext cx="820800" cy="6155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Ορθογώνιο 3">
            <a:extLst>
              <a:ext uri="{FF2B5EF4-FFF2-40B4-BE49-F238E27FC236}">
                <a16:creationId xmlns:a16="http://schemas.microsoft.com/office/drawing/2014/main" id="{AC6D2B01-9E2D-D0BD-9BB5-7B6D54990079}"/>
              </a:ext>
            </a:extLst>
          </p:cNvPr>
          <p:cNvSpPr/>
          <p:nvPr/>
        </p:nvSpPr>
        <p:spPr>
          <a:xfrm>
            <a:off x="79263" y="4054394"/>
            <a:ext cx="820800" cy="6155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34860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Suggestion of simple LP</a:t>
            </a:r>
            <a:endParaRPr sz="2800" dirty="0">
              <a:latin typeface="Open Sans SemiBold"/>
              <a:ea typeface="Open Sans SemiBold"/>
              <a:cs typeface="Open Sans SemiBold"/>
              <a:sym typeface="Open Sans SemiBold"/>
            </a:endParaRPr>
          </a:p>
        </p:txBody>
      </p:sp>
      <mc:AlternateContent xmlns:mc="http://schemas.openxmlformats.org/markup-compatibility/2006" xmlns:a14="http://schemas.microsoft.com/office/drawing/2010/main">
        <mc:Choice Requires="a14">
          <p:sp>
            <p:nvSpPr>
              <p:cNvPr id="64" name="Google Shape;64;p14"/>
              <p:cNvSpPr txBox="1"/>
              <p:nvPr/>
            </p:nvSpPr>
            <p:spPr>
              <a:xfrm>
                <a:off x="2464200" y="1788449"/>
                <a:ext cx="4393800" cy="368213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ea typeface="Open Sans"/>
                          <a:cs typeface="Open Sans"/>
                          <a:sym typeface="Open Sans"/>
                        </a:rPr>
                        <m:t>𝑚𝑎𝑥</m:t>
                      </m:r>
                      <m:nary>
                        <m:naryPr>
                          <m:chr m:val="∑"/>
                          <m:ctrlPr>
                            <a:rPr lang="pt-BR" sz="1200" i="1" smtClean="0">
                              <a:latin typeface="Cambria Math" panose="02040503050406030204" pitchFamily="18" charset="0"/>
                              <a:ea typeface="Open Sans"/>
                              <a:cs typeface="Open Sans"/>
                              <a:sym typeface="Open Sans"/>
                            </a:rPr>
                          </m:ctrlPr>
                        </m:naryPr>
                        <m:sub>
                          <m:r>
                            <m:rPr>
                              <m:brk m:alnAt="23"/>
                            </m:rPr>
                            <a:rPr lang="en-US" sz="1200" b="0" i="1" smtClean="0">
                              <a:latin typeface="Cambria Math" panose="02040503050406030204" pitchFamily="18" charset="0"/>
                              <a:ea typeface="Open Sans"/>
                              <a:cs typeface="Open Sans"/>
                              <a:sym typeface="Open Sans"/>
                            </a:rPr>
                            <m:t>𝑖</m:t>
                          </m:r>
                        </m:sub>
                        <m:sup/>
                        <m:e>
                          <m:nary>
                            <m:naryPr>
                              <m:chr m:val="∑"/>
                              <m:ctrlPr>
                                <a:rPr lang="pt-BR" sz="1200" i="1" smtClean="0">
                                  <a:latin typeface="Cambria Math" panose="02040503050406030204" pitchFamily="18" charset="0"/>
                                  <a:ea typeface="Open Sans"/>
                                  <a:cs typeface="Open Sans"/>
                                  <a:sym typeface="Open Sans"/>
                                </a:rPr>
                              </m:ctrlPr>
                            </m:naryPr>
                            <m:sub>
                              <m:r>
                                <m:rPr>
                                  <m:brk m:alnAt="23"/>
                                </m:rPr>
                                <a:rPr lang="en-US" sz="1200" b="0" i="1" smtClean="0">
                                  <a:latin typeface="Cambria Math" panose="02040503050406030204" pitchFamily="18" charset="0"/>
                                  <a:ea typeface="Open Sans"/>
                                  <a:cs typeface="Open Sans"/>
                                  <a:sym typeface="Open Sans"/>
                                </a:rPr>
                                <m:t>𝑗</m:t>
                              </m:r>
                            </m:sub>
                            <m:sup/>
                            <m:e>
                              <m:sSub>
                                <m:sSubPr>
                                  <m:ctrlPr>
                                    <a:rPr lang="en-US" sz="1200" b="0" i="1" smtClean="0">
                                      <a:latin typeface="Cambria Math" panose="02040503050406030204" pitchFamily="18" charset="0"/>
                                      <a:ea typeface="Open Sans"/>
                                      <a:cs typeface="Open Sans"/>
                                      <a:sym typeface="Open Sans"/>
                                    </a:rPr>
                                  </m:ctrlPr>
                                </m:sSubPr>
                                <m:e>
                                  <m:r>
                                    <a:rPr lang="en-US" sz="1200" b="0" i="1" smtClean="0">
                                      <a:latin typeface="Cambria Math" panose="02040503050406030204" pitchFamily="18" charset="0"/>
                                      <a:ea typeface="Open Sans"/>
                                      <a:cs typeface="Open Sans"/>
                                      <a:sym typeface="Open Sans"/>
                                    </a:rPr>
                                    <m:t>𝑣</m:t>
                                  </m:r>
                                </m:e>
                                <m:sub>
                                  <m:r>
                                    <a:rPr lang="en-US" sz="1200" b="0" i="1" smtClean="0">
                                      <a:latin typeface="Cambria Math" panose="02040503050406030204" pitchFamily="18" charset="0"/>
                                      <a:ea typeface="Open Sans"/>
                                      <a:cs typeface="Open Sans"/>
                                      <a:sym typeface="Open Sans"/>
                                    </a:rPr>
                                    <m:t>𝑖𝑗</m:t>
                                  </m:r>
                                </m:sub>
                              </m:sSub>
                              <m:f>
                                <m:fPr>
                                  <m:ctrlPr>
                                    <a:rPr lang="en-US" sz="1200" b="0" i="1" smtClean="0">
                                      <a:latin typeface="Cambria Math" panose="02040503050406030204" pitchFamily="18" charset="0"/>
                                      <a:ea typeface="Open Sans"/>
                                      <a:cs typeface="Open Sans"/>
                                      <a:sym typeface="Open Sans"/>
                                    </a:rPr>
                                  </m:ctrlPr>
                                </m:fPr>
                                <m:num>
                                  <m:sSub>
                                    <m:sSubPr>
                                      <m:ctrlPr>
                                        <a:rPr lang="en-US" sz="1200" b="0" i="1" smtClean="0">
                                          <a:latin typeface="Cambria Math" panose="02040503050406030204" pitchFamily="18" charset="0"/>
                                          <a:ea typeface="Open Sans"/>
                                          <a:cs typeface="Open Sans"/>
                                          <a:sym typeface="Open Sans"/>
                                        </a:rPr>
                                      </m:ctrlPr>
                                    </m:sSubPr>
                                    <m:e>
                                      <m:r>
                                        <a:rPr lang="en-US" sz="1200" b="0" i="1" smtClean="0">
                                          <a:latin typeface="Cambria Math" panose="02040503050406030204" pitchFamily="18" charset="0"/>
                                          <a:ea typeface="Open Sans"/>
                                          <a:cs typeface="Open Sans"/>
                                          <a:sym typeface="Open Sans"/>
                                        </a:rPr>
                                        <m:t>𝐺𝐷𝑃</m:t>
                                      </m:r>
                                    </m:e>
                                    <m:sub>
                                      <m:r>
                                        <a:rPr lang="en-US" sz="1200" b="0" i="1" smtClean="0">
                                          <a:latin typeface="Cambria Math" panose="02040503050406030204" pitchFamily="18" charset="0"/>
                                          <a:ea typeface="Open Sans"/>
                                          <a:cs typeface="Open Sans"/>
                                          <a:sym typeface="Open Sans"/>
                                        </a:rPr>
                                        <m:t>𝑖𝑗</m:t>
                                      </m:r>
                                    </m:sub>
                                  </m:sSub>
                                </m:num>
                                <m:den>
                                  <m:sSub>
                                    <m:sSubPr>
                                      <m:ctrlPr>
                                        <a:rPr lang="en-US" sz="1200" b="0" i="1" smtClean="0">
                                          <a:latin typeface="Cambria Math" panose="02040503050406030204" pitchFamily="18" charset="0"/>
                                          <a:ea typeface="Open Sans"/>
                                          <a:cs typeface="Open Sans"/>
                                          <a:sym typeface="Open Sans"/>
                                        </a:rPr>
                                      </m:ctrlPr>
                                    </m:sSubPr>
                                    <m:e>
                                      <m:r>
                                        <a:rPr lang="en-US" sz="1200" b="0" i="1" smtClean="0">
                                          <a:latin typeface="Cambria Math" panose="02040503050406030204" pitchFamily="18" charset="0"/>
                                          <a:ea typeface="Open Sans"/>
                                          <a:cs typeface="Open Sans"/>
                                          <a:sym typeface="Open Sans"/>
                                        </a:rPr>
                                        <m:t>𝑒</m:t>
                                      </m:r>
                                    </m:e>
                                    <m:sub>
                                      <m:r>
                                        <a:rPr lang="en-US" sz="1200" b="0" i="1" smtClean="0">
                                          <a:latin typeface="Cambria Math" panose="02040503050406030204" pitchFamily="18" charset="0"/>
                                          <a:ea typeface="Open Sans"/>
                                          <a:cs typeface="Open Sans"/>
                                          <a:sym typeface="Open Sans"/>
                                        </a:rPr>
                                        <m:t>𝑖𝑗</m:t>
                                      </m:r>
                                    </m:sub>
                                  </m:sSub>
                                </m:den>
                              </m:f>
                              <m:sSubSup>
                                <m:sSubSupPr>
                                  <m:ctrlPr>
                                    <a:rPr lang="en-US" sz="1200" b="0" i="1" smtClean="0">
                                      <a:latin typeface="Cambria Math" panose="02040503050406030204" pitchFamily="18" charset="0"/>
                                      <a:ea typeface="Open Sans"/>
                                      <a:cs typeface="Open Sans"/>
                                      <a:sym typeface="Open Sans"/>
                                    </a:rPr>
                                  </m:ctrlPr>
                                </m:sSubSupPr>
                                <m:e>
                                  <m:r>
                                    <a:rPr lang="en-US" sz="1200" b="0" i="1" smtClean="0">
                                      <a:latin typeface="Cambria Math" panose="02040503050406030204" pitchFamily="18" charset="0"/>
                                      <a:ea typeface="Open Sans"/>
                                      <a:cs typeface="Open Sans"/>
                                      <a:sym typeface="Open Sans"/>
                                    </a:rPr>
                                    <m:t>𝐺𝐷𝑃</m:t>
                                  </m:r>
                                </m:e>
                                <m:sub>
                                  <m:r>
                                    <a:rPr lang="en-US" sz="1200" b="0" i="1" smtClean="0">
                                      <a:latin typeface="Cambria Math" panose="02040503050406030204" pitchFamily="18" charset="0"/>
                                      <a:ea typeface="Open Sans"/>
                                      <a:cs typeface="Open Sans"/>
                                      <a:sym typeface="Open Sans"/>
                                    </a:rPr>
                                    <m:t>𝑖</m:t>
                                  </m:r>
                                </m:sub>
                                <m:sup>
                                  <m:r>
                                    <a:rPr lang="en-US" sz="1200" b="0" i="1" smtClean="0">
                                      <a:latin typeface="Cambria Math" panose="02040503050406030204" pitchFamily="18" charset="0"/>
                                      <a:ea typeface="Open Sans"/>
                                      <a:cs typeface="Open Sans"/>
                                      <a:sym typeface="Open Sans"/>
                                    </a:rPr>
                                    <m:t>𝑝𝑝𝑠</m:t>
                                  </m:r>
                                </m:sup>
                              </m:sSubSup>
                            </m:e>
                          </m:nary>
                        </m:e>
                      </m:nary>
                    </m:oMath>
                  </m:oMathPara>
                </a14:m>
                <a:endParaRPr lang="en-US" sz="1200" dirty="0">
                  <a:latin typeface="Open Sans"/>
                  <a:ea typeface="Open Sans"/>
                  <a:cs typeface="Open Sans"/>
                  <a:sym typeface="Open Sans"/>
                </a:endParaRPr>
              </a:p>
              <a:p>
                <a:pPr marL="0" lvl="0" indent="0" algn="l" rtl="0">
                  <a:spcBef>
                    <a:spcPts val="0"/>
                  </a:spcBef>
                  <a:spcAft>
                    <a:spcPts val="0"/>
                  </a:spcAft>
                  <a:buNone/>
                </a:pPr>
                <a:r>
                  <a:rPr lang="en-US" sz="1200" dirty="0">
                    <a:solidFill>
                      <a:schemeClr val="dk1"/>
                    </a:solidFill>
                    <a:latin typeface="Open Sans"/>
                    <a:ea typeface="Open Sans"/>
                    <a:cs typeface="Open Sans"/>
                    <a:sym typeface="Open Sans"/>
                  </a:rPr>
                  <a:t>Core Constrains:</a:t>
                </a:r>
              </a:p>
              <a:p>
                <a:pPr marL="0" lvl="0" indent="0" algn="l" rtl="0">
                  <a:spcBef>
                    <a:spcPts val="0"/>
                  </a:spcBef>
                  <a:spcAft>
                    <a:spcPts val="0"/>
                  </a:spcAft>
                  <a:buNone/>
                </a:pPr>
                <a14:m>
                  <m:oMathPara xmlns:m="http://schemas.openxmlformats.org/officeDocument/2006/math">
                    <m:oMathParaPr>
                      <m:jc m:val="centerGroup"/>
                    </m:oMathParaPr>
                    <m:oMath xmlns:m="http://schemas.openxmlformats.org/officeDocument/2006/math">
                      <m:nary>
                        <m:naryPr>
                          <m:chr m:val="∑"/>
                          <m:ctrlPr>
                            <a:rPr lang="pt-BR" sz="1200" i="1" smtClean="0">
                              <a:latin typeface="Cambria Math" panose="02040503050406030204" pitchFamily="18" charset="0"/>
                              <a:ea typeface="Open Sans"/>
                              <a:cs typeface="Open Sans"/>
                              <a:sym typeface="Open Sans"/>
                            </a:rPr>
                          </m:ctrlPr>
                        </m:naryPr>
                        <m:sub>
                          <m:r>
                            <m:rPr>
                              <m:brk m:alnAt="23"/>
                            </m:rPr>
                            <a:rPr lang="en-US" sz="1200" b="0" i="1" smtClean="0">
                              <a:latin typeface="Cambria Math" panose="02040503050406030204" pitchFamily="18" charset="0"/>
                              <a:ea typeface="Open Sans"/>
                              <a:cs typeface="Open Sans"/>
                              <a:sym typeface="Open Sans"/>
                            </a:rPr>
                            <m:t>𝑖</m:t>
                          </m:r>
                        </m:sub>
                        <m:sup/>
                        <m:e>
                          <m:nary>
                            <m:naryPr>
                              <m:chr m:val="∑"/>
                              <m:ctrlPr>
                                <a:rPr lang="pt-BR" sz="1200" i="1" smtClean="0">
                                  <a:latin typeface="Cambria Math" panose="02040503050406030204" pitchFamily="18" charset="0"/>
                                  <a:ea typeface="Open Sans"/>
                                  <a:cs typeface="Open Sans"/>
                                  <a:sym typeface="Open Sans"/>
                                </a:rPr>
                              </m:ctrlPr>
                            </m:naryPr>
                            <m:sub>
                              <m:r>
                                <m:rPr>
                                  <m:brk m:alnAt="23"/>
                                </m:rPr>
                                <a:rPr lang="en-US" sz="1200" b="0" i="1" smtClean="0">
                                  <a:latin typeface="Cambria Math" panose="02040503050406030204" pitchFamily="18" charset="0"/>
                                  <a:ea typeface="Open Sans"/>
                                  <a:cs typeface="Open Sans"/>
                                  <a:sym typeface="Open Sans"/>
                                </a:rPr>
                                <m:t>𝑗</m:t>
                              </m:r>
                            </m:sub>
                            <m:sup/>
                            <m:e>
                              <m:sSub>
                                <m:sSubPr>
                                  <m:ctrlPr>
                                    <a:rPr lang="en-US" sz="1200" b="0" i="1" smtClean="0">
                                      <a:latin typeface="Cambria Math" panose="02040503050406030204" pitchFamily="18" charset="0"/>
                                      <a:ea typeface="Open Sans"/>
                                      <a:cs typeface="Open Sans"/>
                                      <a:sym typeface="Open Sans"/>
                                    </a:rPr>
                                  </m:ctrlPr>
                                </m:sSubPr>
                                <m:e>
                                  <m:r>
                                    <a:rPr lang="en-US" sz="1200" b="0" i="1" smtClean="0">
                                      <a:latin typeface="Cambria Math" panose="02040503050406030204" pitchFamily="18" charset="0"/>
                                      <a:ea typeface="Open Sans"/>
                                      <a:cs typeface="Open Sans"/>
                                      <a:sym typeface="Open Sans"/>
                                    </a:rPr>
                                    <m:t>𝑣</m:t>
                                  </m:r>
                                </m:e>
                                <m:sub>
                                  <m:r>
                                    <a:rPr lang="en-US" sz="1200" b="0" i="1" smtClean="0">
                                      <a:latin typeface="Cambria Math" panose="02040503050406030204" pitchFamily="18" charset="0"/>
                                      <a:ea typeface="Open Sans"/>
                                      <a:cs typeface="Open Sans"/>
                                      <a:sym typeface="Open Sans"/>
                                    </a:rPr>
                                    <m:t>𝑖𝑗</m:t>
                                  </m:r>
                                </m:sub>
                              </m:sSub>
                              <m:r>
                                <a:rPr lang="en-US" sz="1200" b="0" i="1" smtClean="0">
                                  <a:latin typeface="Cambria Math" panose="02040503050406030204" pitchFamily="18" charset="0"/>
                                  <a:ea typeface="Open Sans"/>
                                  <a:cs typeface="Open Sans"/>
                                  <a:sym typeface="Open Sans"/>
                                </a:rPr>
                                <m:t>=1</m:t>
                              </m:r>
                            </m:e>
                          </m:nary>
                        </m:e>
                      </m:nary>
                    </m:oMath>
                  </m:oMathPara>
                </a14:m>
                <a:endParaRPr lang="el-GR" sz="1200" dirty="0">
                  <a:solidFill>
                    <a:schemeClr val="dk1"/>
                  </a:solidFill>
                  <a:latin typeface="Open Sans"/>
                  <a:ea typeface="Open Sans"/>
                  <a:cs typeface="Open Sans"/>
                  <a:sym typeface="Open Sans"/>
                </a:endParaRPr>
              </a:p>
              <a:p>
                <a:pPr lvl="0"/>
                <a14:m>
                  <m:oMathPara xmlns:m="http://schemas.openxmlformats.org/officeDocument/2006/math">
                    <m:oMathParaPr>
                      <m:jc m:val="centerGroup"/>
                    </m:oMathParaPr>
                    <m:oMath xmlns:m="http://schemas.openxmlformats.org/officeDocument/2006/math">
                      <m:nary>
                        <m:naryPr>
                          <m:chr m:val="∑"/>
                          <m:ctrlPr>
                            <a:rPr lang="pt-BR" sz="1200" i="1" smtClean="0">
                              <a:latin typeface="Cambria Math" panose="02040503050406030204" pitchFamily="18" charset="0"/>
                              <a:ea typeface="Open Sans"/>
                              <a:cs typeface="Open Sans"/>
                              <a:sym typeface="Open Sans"/>
                            </a:rPr>
                          </m:ctrlPr>
                        </m:naryPr>
                        <m:sub>
                          <m:r>
                            <m:rPr>
                              <m:brk m:alnAt="23"/>
                            </m:rPr>
                            <a:rPr lang="en-US" sz="1200" b="0" i="1" smtClean="0">
                              <a:latin typeface="Cambria Math" panose="02040503050406030204" pitchFamily="18" charset="0"/>
                              <a:ea typeface="Open Sans"/>
                              <a:cs typeface="Open Sans"/>
                              <a:sym typeface="Open Sans"/>
                            </a:rPr>
                            <m:t>𝑗</m:t>
                          </m:r>
                        </m:sub>
                        <m:sup/>
                        <m:e>
                          <m:sSub>
                            <m:sSubPr>
                              <m:ctrlPr>
                                <a:rPr lang="en-US" sz="1200" b="0" i="1" smtClean="0">
                                  <a:latin typeface="Cambria Math" panose="02040503050406030204" pitchFamily="18" charset="0"/>
                                  <a:ea typeface="Open Sans"/>
                                  <a:cs typeface="Open Sans"/>
                                  <a:sym typeface="Open Sans"/>
                                </a:rPr>
                              </m:ctrlPr>
                            </m:sSubPr>
                            <m:e>
                              <m:r>
                                <a:rPr lang="en-US" sz="1200" b="0" i="1" smtClean="0">
                                  <a:latin typeface="Cambria Math" panose="02040503050406030204" pitchFamily="18" charset="0"/>
                                  <a:ea typeface="Open Sans"/>
                                  <a:cs typeface="Open Sans"/>
                                  <a:sym typeface="Open Sans"/>
                                </a:rPr>
                                <m:t>𝑣</m:t>
                              </m:r>
                            </m:e>
                            <m:sub>
                              <m:r>
                                <a:rPr lang="en-US" sz="1200" b="0" i="1" smtClean="0">
                                  <a:latin typeface="Cambria Math" panose="02040503050406030204" pitchFamily="18" charset="0"/>
                                  <a:ea typeface="Open Sans"/>
                                  <a:cs typeface="Open Sans"/>
                                  <a:sym typeface="Open Sans"/>
                                </a:rPr>
                                <m:t>𝑖𝑗</m:t>
                              </m:r>
                            </m:sub>
                          </m:sSub>
                          <m:r>
                            <a:rPr lang="el-GR" sz="1200" b="0" i="1" smtClean="0">
                              <a:latin typeface="Cambria Math" panose="02040503050406030204" pitchFamily="18" charset="0"/>
                              <a:ea typeface="Open Sans"/>
                              <a:cs typeface="Open Sans"/>
                              <a:sym typeface="Open Sans"/>
                            </a:rPr>
                            <m:t>=</m:t>
                          </m:r>
                          <m:sSub>
                            <m:sSubPr>
                              <m:ctrlPr>
                                <a:rPr lang="en-US" sz="1200" b="0" i="1" smtClean="0">
                                  <a:latin typeface="Cambria Math" panose="02040503050406030204" pitchFamily="18" charset="0"/>
                                  <a:ea typeface="Open Sans"/>
                                  <a:cs typeface="Open Sans"/>
                                  <a:sym typeface="Open Sans"/>
                                </a:rPr>
                              </m:ctrlPr>
                            </m:sSubPr>
                            <m:e>
                              <m:r>
                                <a:rPr lang="en-US" sz="1200" b="0" i="1" smtClean="0">
                                  <a:latin typeface="Cambria Math" panose="02040503050406030204" pitchFamily="18" charset="0"/>
                                  <a:ea typeface="Open Sans"/>
                                  <a:cs typeface="Open Sans"/>
                                  <a:sym typeface="Open Sans"/>
                                </a:rPr>
                                <m:t>𝑣</m:t>
                              </m:r>
                            </m:e>
                            <m:sub>
                              <m:r>
                                <a:rPr lang="en-US" sz="1200" b="0" i="1" smtClean="0">
                                  <a:latin typeface="Cambria Math" panose="02040503050406030204" pitchFamily="18" charset="0"/>
                                  <a:ea typeface="Open Sans"/>
                                  <a:cs typeface="Open Sans"/>
                                  <a:sym typeface="Open Sans"/>
                                </a:rPr>
                                <m:t>𝑖</m:t>
                              </m:r>
                            </m:sub>
                          </m:sSub>
                          <m:r>
                            <a:rPr lang="el-GR" sz="1200" b="0" i="1" smtClean="0">
                              <a:latin typeface="Cambria Math" panose="02040503050406030204" pitchFamily="18" charset="0"/>
                              <a:ea typeface="Open Sans"/>
                              <a:cs typeface="Open Sans"/>
                              <a:sym typeface="Open Sans"/>
                            </a:rPr>
                            <m:t> </m:t>
                          </m:r>
                        </m:e>
                      </m:nary>
                      <m:r>
                        <a:rPr lang="en-US" sz="1200" b="0" i="1" smtClean="0">
                          <a:latin typeface="Cambria Math" panose="02040503050406030204" pitchFamily="18" charset="0"/>
                          <a:ea typeface="Open Sans"/>
                          <a:cs typeface="Open Sans"/>
                          <a:sym typeface="Open Sans"/>
                        </a:rPr>
                        <m:t> </m:t>
                      </m:r>
                      <m:r>
                        <a:rPr lang="en-US" sz="1200" b="0" i="1" smtClean="0">
                          <a:latin typeface="Cambria Math" panose="02040503050406030204" pitchFamily="18" charset="0"/>
                          <a:ea typeface="Open Sans"/>
                          <a:cs typeface="Open Sans"/>
                          <a:sym typeface="Open Sans"/>
                        </a:rPr>
                        <m:t>𝑎𝑛𝑑</m:t>
                      </m:r>
                      <m:nary>
                        <m:naryPr>
                          <m:chr m:val="∑"/>
                          <m:ctrlPr>
                            <a:rPr lang="pt-BR" sz="1200" i="1">
                              <a:latin typeface="Cambria Math" panose="02040503050406030204" pitchFamily="18" charset="0"/>
                              <a:ea typeface="Open Sans"/>
                              <a:cs typeface="Open Sans"/>
                              <a:sym typeface="Open Sans"/>
                            </a:rPr>
                          </m:ctrlPr>
                        </m:naryPr>
                        <m:sub>
                          <m:r>
                            <m:rPr>
                              <m:brk m:alnAt="23"/>
                            </m:rPr>
                            <a:rPr lang="en-US" sz="1200" b="0" i="1" smtClean="0">
                              <a:latin typeface="Cambria Math" panose="02040503050406030204" pitchFamily="18" charset="0"/>
                              <a:ea typeface="Open Sans"/>
                              <a:cs typeface="Open Sans"/>
                              <a:sym typeface="Open Sans"/>
                            </a:rPr>
                            <m:t>𝑖</m:t>
                          </m:r>
                        </m:sub>
                        <m:sup/>
                        <m:e>
                          <m:sSub>
                            <m:sSubPr>
                              <m:ctrlPr>
                                <a:rPr lang="en-US" sz="1200" i="1">
                                  <a:latin typeface="Cambria Math" panose="02040503050406030204" pitchFamily="18" charset="0"/>
                                  <a:ea typeface="Open Sans"/>
                                  <a:cs typeface="Open Sans"/>
                                  <a:sym typeface="Open Sans"/>
                                </a:rPr>
                              </m:ctrlPr>
                            </m:sSubPr>
                            <m:e>
                              <m:r>
                                <a:rPr lang="en-US" sz="1200" i="1">
                                  <a:latin typeface="Cambria Math" panose="02040503050406030204" pitchFamily="18" charset="0"/>
                                  <a:ea typeface="Open Sans"/>
                                  <a:cs typeface="Open Sans"/>
                                  <a:sym typeface="Open Sans"/>
                                </a:rPr>
                                <m:t>𝑣</m:t>
                              </m:r>
                            </m:e>
                            <m:sub>
                              <m:r>
                                <a:rPr lang="en-US" sz="1200" i="1">
                                  <a:latin typeface="Cambria Math" panose="02040503050406030204" pitchFamily="18" charset="0"/>
                                  <a:ea typeface="Open Sans"/>
                                  <a:cs typeface="Open Sans"/>
                                  <a:sym typeface="Open Sans"/>
                                </a:rPr>
                                <m:t>𝑖𝑗</m:t>
                              </m:r>
                            </m:sub>
                          </m:sSub>
                          <m:r>
                            <a:rPr lang="el-GR" sz="1200" i="1">
                              <a:latin typeface="Cambria Math" panose="02040503050406030204" pitchFamily="18" charset="0"/>
                              <a:ea typeface="Open Sans"/>
                              <a:cs typeface="Open Sans"/>
                              <a:sym typeface="Open Sans"/>
                            </a:rPr>
                            <m:t>=</m:t>
                          </m:r>
                          <m:sSub>
                            <m:sSubPr>
                              <m:ctrlPr>
                                <a:rPr lang="en-US" sz="1200" i="1" smtClean="0">
                                  <a:latin typeface="Cambria Math" panose="02040503050406030204" pitchFamily="18" charset="0"/>
                                  <a:ea typeface="Open Sans"/>
                                  <a:cs typeface="Open Sans"/>
                                  <a:sym typeface="Open Sans"/>
                                </a:rPr>
                              </m:ctrlPr>
                            </m:sSubPr>
                            <m:e>
                              <m:r>
                                <a:rPr lang="en-US" sz="1200" i="1">
                                  <a:latin typeface="Cambria Math" panose="02040503050406030204" pitchFamily="18" charset="0"/>
                                  <a:ea typeface="Open Sans"/>
                                  <a:cs typeface="Open Sans"/>
                                  <a:sym typeface="Open Sans"/>
                                </a:rPr>
                                <m:t>𝑣</m:t>
                              </m:r>
                            </m:e>
                            <m:sub>
                              <m:r>
                                <a:rPr lang="en-US" sz="1200" b="0" i="1" smtClean="0">
                                  <a:latin typeface="Cambria Math" panose="02040503050406030204" pitchFamily="18" charset="0"/>
                                  <a:ea typeface="Open Sans"/>
                                  <a:cs typeface="Open Sans"/>
                                  <a:sym typeface="Open Sans"/>
                                </a:rPr>
                                <m:t>𝑗</m:t>
                              </m:r>
                            </m:sub>
                          </m:sSub>
                          <m:r>
                            <a:rPr lang="el-GR" sz="1200" i="1">
                              <a:latin typeface="Cambria Math" panose="02040503050406030204" pitchFamily="18" charset="0"/>
                              <a:ea typeface="Open Sans"/>
                              <a:cs typeface="Open Sans"/>
                              <a:sym typeface="Open Sans"/>
                            </a:rPr>
                            <m:t> </m:t>
                          </m:r>
                        </m:e>
                      </m:nary>
                    </m:oMath>
                  </m:oMathPara>
                </a14:m>
                <a:endParaRPr lang="en-US" sz="1200" dirty="0">
                  <a:solidFill>
                    <a:schemeClr val="dk1"/>
                  </a:solidFill>
                  <a:latin typeface="Open Sans"/>
                  <a:ea typeface="Open Sans"/>
                  <a:cs typeface="Open Sans"/>
                  <a:sym typeface="Open Sans"/>
                </a:endParaRPr>
              </a:p>
              <a:p>
                <a:pPr lvl="0"/>
                <a:r>
                  <a:rPr lang="en-US" sz="1200" dirty="0">
                    <a:solidFill>
                      <a:schemeClr val="dk1"/>
                    </a:solidFill>
                    <a:latin typeface="Open Sans"/>
                    <a:ea typeface="Open Sans"/>
                    <a:cs typeface="Open Sans"/>
                    <a:sym typeface="Open Sans"/>
                  </a:rPr>
                  <a:t>Extra Constrains:</a:t>
                </a:r>
              </a:p>
              <a:p>
                <a:pPr lvl="0"/>
                <a14:m>
                  <m:oMathPara xmlns:m="http://schemas.openxmlformats.org/officeDocument/2006/math">
                    <m:oMathParaPr>
                      <m:jc m:val="centerGroup"/>
                    </m:oMathParaPr>
                    <m:oMath xmlns:m="http://schemas.openxmlformats.org/officeDocument/2006/math">
                      <m:sSub>
                        <m:sSubPr>
                          <m:ctrlPr>
                            <a:rPr lang="pt-BR" sz="1200" i="1" smtClean="0">
                              <a:latin typeface="Cambria Math" panose="02040503050406030204" pitchFamily="18" charset="0"/>
                              <a:ea typeface="Cambria Math" panose="02040503050406030204" pitchFamily="18" charset="0"/>
                              <a:cs typeface="Open Sans"/>
                              <a:sym typeface="Open Sans"/>
                            </a:rPr>
                          </m:ctrlPr>
                        </m:sSubPr>
                        <m:e>
                          <m:r>
                            <a:rPr lang="en-US" sz="1200" b="0" i="1" smtClean="0">
                              <a:latin typeface="Cambria Math" panose="02040503050406030204" pitchFamily="18" charset="0"/>
                              <a:ea typeface="Cambria Math" panose="02040503050406030204" pitchFamily="18" charset="0"/>
                              <a:cs typeface="Open Sans"/>
                              <a:sym typeface="Open Sans"/>
                            </a:rPr>
                            <m:t>𝑎</m:t>
                          </m:r>
                        </m:e>
                        <m:sub>
                          <m:r>
                            <a:rPr lang="en-US" sz="1200" b="0" i="1" smtClean="0">
                              <a:latin typeface="Cambria Math" panose="02040503050406030204" pitchFamily="18" charset="0"/>
                              <a:ea typeface="Cambria Math" panose="02040503050406030204" pitchFamily="18" charset="0"/>
                              <a:cs typeface="Open Sans"/>
                              <a:sym typeface="Open Sans"/>
                            </a:rPr>
                            <m:t>1</m:t>
                          </m:r>
                        </m:sub>
                      </m:sSub>
                      <m:sSubSup>
                        <m:sSubSupPr>
                          <m:ctrlPr>
                            <a:rPr lang="pt-BR" sz="1200" i="1" smtClean="0">
                              <a:latin typeface="Cambria Math" panose="02040503050406030204" pitchFamily="18" charset="0"/>
                              <a:ea typeface="Cambria Math" panose="02040503050406030204" pitchFamily="18" charset="0"/>
                              <a:cs typeface="Open Sans"/>
                              <a:sym typeface="Open Sans"/>
                            </a:rPr>
                          </m:ctrlPr>
                        </m:sSubSupPr>
                        <m:e>
                          <m:r>
                            <a:rPr lang="en-US" sz="1200" b="0" i="1" smtClean="0">
                              <a:latin typeface="Cambria Math" panose="02040503050406030204" pitchFamily="18" charset="0"/>
                              <a:ea typeface="Cambria Math" panose="02040503050406030204" pitchFamily="18" charset="0"/>
                              <a:cs typeface="Open Sans"/>
                              <a:sym typeface="Open Sans"/>
                            </a:rPr>
                            <m:t>𝑣</m:t>
                          </m:r>
                        </m:e>
                        <m:sub>
                          <m:r>
                            <a:rPr lang="en-US" sz="1200" b="0" i="1" smtClean="0">
                              <a:latin typeface="Cambria Math" panose="02040503050406030204" pitchFamily="18" charset="0"/>
                              <a:ea typeface="Cambria Math" panose="02040503050406030204" pitchFamily="18" charset="0"/>
                              <a:cs typeface="Open Sans"/>
                              <a:sym typeface="Open Sans"/>
                            </a:rPr>
                            <m:t>𝑗</m:t>
                          </m:r>
                        </m:sub>
                        <m:sup>
                          <m:r>
                            <a:rPr lang="en-US" sz="1200" b="0" i="1" smtClean="0">
                              <a:latin typeface="Cambria Math" panose="02040503050406030204" pitchFamily="18" charset="0"/>
                              <a:ea typeface="Cambria Math" panose="02040503050406030204" pitchFamily="18" charset="0"/>
                              <a:cs typeface="Open Sans"/>
                              <a:sym typeface="Open Sans"/>
                            </a:rPr>
                            <m:t>′</m:t>
                          </m:r>
                        </m:sup>
                      </m:sSubSup>
                      <m:r>
                        <a:rPr lang="pt-BR" sz="1200" i="1" smtClean="0">
                          <a:latin typeface="Cambria Math" panose="02040503050406030204" pitchFamily="18" charset="0"/>
                          <a:ea typeface="Cambria Math" panose="02040503050406030204" pitchFamily="18" charset="0"/>
                          <a:cs typeface="Open Sans"/>
                          <a:sym typeface="Open Sans"/>
                        </a:rPr>
                        <m:t>≤</m:t>
                      </m:r>
                      <m:nary>
                        <m:naryPr>
                          <m:chr m:val="∑"/>
                          <m:ctrlPr>
                            <a:rPr lang="pt-BR" sz="1200" i="1" smtClean="0">
                              <a:latin typeface="Cambria Math" panose="02040503050406030204" pitchFamily="18" charset="0"/>
                              <a:ea typeface="Open Sans"/>
                              <a:cs typeface="Open Sans"/>
                              <a:sym typeface="Open Sans"/>
                            </a:rPr>
                          </m:ctrlPr>
                        </m:naryPr>
                        <m:sub>
                          <m:r>
                            <m:rPr>
                              <m:brk m:alnAt="23"/>
                            </m:rPr>
                            <a:rPr lang="en-US" sz="1200" b="0" i="1" smtClean="0">
                              <a:latin typeface="Cambria Math" panose="02040503050406030204" pitchFamily="18" charset="0"/>
                              <a:ea typeface="Open Sans"/>
                              <a:cs typeface="Open Sans"/>
                              <a:sym typeface="Open Sans"/>
                            </a:rPr>
                            <m:t>𝑖</m:t>
                          </m:r>
                        </m:sub>
                        <m:sup/>
                        <m:e>
                          <m:sSub>
                            <m:sSubPr>
                              <m:ctrlPr>
                                <a:rPr lang="en-US" sz="1200" i="1">
                                  <a:latin typeface="Cambria Math" panose="02040503050406030204" pitchFamily="18" charset="0"/>
                                  <a:ea typeface="Open Sans"/>
                                  <a:cs typeface="Open Sans"/>
                                  <a:sym typeface="Open Sans"/>
                                </a:rPr>
                              </m:ctrlPr>
                            </m:sSubPr>
                            <m:e>
                              <m:r>
                                <a:rPr lang="en-US" sz="1200" i="1">
                                  <a:latin typeface="Cambria Math" panose="02040503050406030204" pitchFamily="18" charset="0"/>
                                  <a:ea typeface="Open Sans"/>
                                  <a:cs typeface="Open Sans"/>
                                  <a:sym typeface="Open Sans"/>
                                </a:rPr>
                                <m:t>𝑣</m:t>
                              </m:r>
                            </m:e>
                            <m:sub>
                              <m:r>
                                <a:rPr lang="en-US" sz="1200" i="1">
                                  <a:latin typeface="Cambria Math" panose="02040503050406030204" pitchFamily="18" charset="0"/>
                                  <a:ea typeface="Open Sans"/>
                                  <a:cs typeface="Open Sans"/>
                                  <a:sym typeface="Open Sans"/>
                                </a:rPr>
                                <m:t>𝑖𝑗</m:t>
                              </m:r>
                            </m:sub>
                          </m:sSub>
                          <m:r>
                            <a:rPr lang="el-GR" sz="1200" i="1" smtClean="0">
                              <a:latin typeface="Cambria Math" panose="02040503050406030204" pitchFamily="18" charset="0"/>
                              <a:ea typeface="Cambria Math" panose="02040503050406030204" pitchFamily="18" charset="0"/>
                              <a:cs typeface="Open Sans"/>
                              <a:sym typeface="Open Sans"/>
                            </a:rPr>
                            <m:t>≤</m:t>
                          </m:r>
                          <m:sSub>
                            <m:sSubPr>
                              <m:ctrlPr>
                                <a:rPr lang="pt-BR" sz="1200" i="1">
                                  <a:latin typeface="Cambria Math" panose="02040503050406030204" pitchFamily="18" charset="0"/>
                                  <a:ea typeface="Cambria Math" panose="02040503050406030204" pitchFamily="18" charset="0"/>
                                  <a:cs typeface="Open Sans"/>
                                  <a:sym typeface="Open Sans"/>
                                </a:rPr>
                              </m:ctrlPr>
                            </m:sSubPr>
                            <m:e>
                              <m:r>
                                <a:rPr lang="en-US" sz="1200" i="1">
                                  <a:latin typeface="Cambria Math" panose="02040503050406030204" pitchFamily="18" charset="0"/>
                                  <a:ea typeface="Cambria Math" panose="02040503050406030204" pitchFamily="18" charset="0"/>
                                  <a:cs typeface="Open Sans"/>
                                  <a:sym typeface="Open Sans"/>
                                </a:rPr>
                                <m:t>𝑎</m:t>
                              </m:r>
                            </m:e>
                            <m:sub>
                              <m:r>
                                <a:rPr lang="en-US" sz="1200" b="0" i="1" smtClean="0">
                                  <a:latin typeface="Cambria Math" panose="02040503050406030204" pitchFamily="18" charset="0"/>
                                  <a:ea typeface="Cambria Math" panose="02040503050406030204" pitchFamily="18" charset="0"/>
                                  <a:cs typeface="Open Sans"/>
                                  <a:sym typeface="Open Sans"/>
                                </a:rPr>
                                <m:t>2</m:t>
                              </m:r>
                            </m:sub>
                          </m:sSub>
                          <m:sSubSup>
                            <m:sSubSupPr>
                              <m:ctrlPr>
                                <a:rPr lang="pt-BR" sz="1200" i="1">
                                  <a:latin typeface="Cambria Math" panose="02040503050406030204" pitchFamily="18" charset="0"/>
                                  <a:ea typeface="Cambria Math" panose="02040503050406030204" pitchFamily="18" charset="0"/>
                                  <a:cs typeface="Open Sans"/>
                                  <a:sym typeface="Open Sans"/>
                                </a:rPr>
                              </m:ctrlPr>
                            </m:sSubSupPr>
                            <m:e>
                              <m:r>
                                <a:rPr lang="en-US" sz="1200" i="1">
                                  <a:latin typeface="Cambria Math" panose="02040503050406030204" pitchFamily="18" charset="0"/>
                                  <a:ea typeface="Cambria Math" panose="02040503050406030204" pitchFamily="18" charset="0"/>
                                  <a:cs typeface="Open Sans"/>
                                  <a:sym typeface="Open Sans"/>
                                </a:rPr>
                                <m:t>𝑣</m:t>
                              </m:r>
                            </m:e>
                            <m:sub>
                              <m:r>
                                <a:rPr lang="en-US" sz="1200" i="1">
                                  <a:latin typeface="Cambria Math" panose="02040503050406030204" pitchFamily="18" charset="0"/>
                                  <a:ea typeface="Cambria Math" panose="02040503050406030204" pitchFamily="18" charset="0"/>
                                  <a:cs typeface="Open Sans"/>
                                  <a:sym typeface="Open Sans"/>
                                </a:rPr>
                                <m:t>𝑗</m:t>
                              </m:r>
                            </m:sub>
                            <m:sup>
                              <m:r>
                                <a:rPr lang="en-US" sz="1200" i="1">
                                  <a:latin typeface="Cambria Math" panose="02040503050406030204" pitchFamily="18" charset="0"/>
                                  <a:ea typeface="Cambria Math" panose="02040503050406030204" pitchFamily="18" charset="0"/>
                                  <a:cs typeface="Open Sans"/>
                                  <a:sym typeface="Open Sans"/>
                                </a:rPr>
                                <m:t>′</m:t>
                              </m:r>
                            </m:sup>
                          </m:sSubSup>
                        </m:e>
                      </m:nary>
                      <m:r>
                        <a:rPr lang="en-US" sz="1200" b="0" i="0" smtClean="0">
                          <a:latin typeface="Cambria Math" panose="02040503050406030204" pitchFamily="18" charset="0"/>
                          <a:ea typeface="Open Sans"/>
                          <a:cs typeface="Open Sans"/>
                          <a:sym typeface="Open Sans"/>
                        </a:rPr>
                        <m:t> , </m:t>
                      </m:r>
                      <m:r>
                        <m:rPr>
                          <m:sty m:val="p"/>
                        </m:rPr>
                        <a:rPr lang="en-US" sz="1200" b="0" i="0" smtClean="0">
                          <a:latin typeface="Cambria Math" panose="02040503050406030204" pitchFamily="18" charset="0"/>
                          <a:ea typeface="Open Sans"/>
                          <a:cs typeface="Open Sans"/>
                          <a:sym typeface="Open Sans"/>
                        </a:rPr>
                        <m:t>where</m:t>
                      </m:r>
                      <m:r>
                        <a:rPr lang="en-US" sz="1200" b="0" i="0" smtClean="0">
                          <a:latin typeface="Cambria Math" panose="02040503050406030204" pitchFamily="18" charset="0"/>
                          <a:ea typeface="Open Sans"/>
                          <a:cs typeface="Open Sans"/>
                          <a:sym typeface="Open Sans"/>
                        </a:rPr>
                        <m:t> </m:t>
                      </m:r>
                      <m:sSub>
                        <m:sSubPr>
                          <m:ctrlPr>
                            <a:rPr lang="en-US" sz="1200" b="0" i="1" smtClean="0">
                              <a:latin typeface="Cambria Math" panose="02040503050406030204" pitchFamily="18" charset="0"/>
                              <a:ea typeface="Open Sans"/>
                              <a:cs typeface="Open Sans"/>
                              <a:sym typeface="Open Sans"/>
                            </a:rPr>
                          </m:ctrlPr>
                        </m:sSubPr>
                        <m:e>
                          <m:r>
                            <a:rPr lang="en-US" sz="1200" b="0" i="1" smtClean="0">
                              <a:latin typeface="Cambria Math" panose="02040503050406030204" pitchFamily="18" charset="0"/>
                              <a:ea typeface="Open Sans"/>
                              <a:cs typeface="Open Sans"/>
                              <a:sym typeface="Open Sans"/>
                            </a:rPr>
                            <m:t>𝑎</m:t>
                          </m:r>
                        </m:e>
                        <m:sub>
                          <m:r>
                            <a:rPr lang="en-US" sz="1200" b="0" i="1" smtClean="0">
                              <a:latin typeface="Cambria Math" panose="02040503050406030204" pitchFamily="18" charset="0"/>
                              <a:ea typeface="Open Sans"/>
                              <a:cs typeface="Open Sans"/>
                              <a:sym typeface="Open Sans"/>
                            </a:rPr>
                            <m:t>1</m:t>
                          </m:r>
                        </m:sub>
                      </m:sSub>
                      <m:r>
                        <a:rPr lang="en-US" sz="1200" b="0" i="1" smtClean="0">
                          <a:latin typeface="Cambria Math" panose="02040503050406030204" pitchFamily="18" charset="0"/>
                          <a:ea typeface="Open Sans"/>
                          <a:cs typeface="Open Sans"/>
                          <a:sym typeface="Open Sans"/>
                        </a:rPr>
                        <m:t>=</m:t>
                      </m:r>
                      <m:func>
                        <m:funcPr>
                          <m:ctrlPr>
                            <a:rPr lang="en-US" sz="1200" b="0" i="1" smtClean="0">
                              <a:latin typeface="Cambria Math" panose="02040503050406030204" pitchFamily="18" charset="0"/>
                              <a:ea typeface="Open Sans"/>
                              <a:cs typeface="Open Sans"/>
                              <a:sym typeface="Open Sans"/>
                            </a:rPr>
                          </m:ctrlPr>
                        </m:funcPr>
                        <m:fName>
                          <m:r>
                            <m:rPr>
                              <m:sty m:val="p"/>
                            </m:rPr>
                            <a:rPr lang="en-US" sz="1200" b="0" i="0" smtClean="0">
                              <a:latin typeface="Cambria Math" panose="02040503050406030204" pitchFamily="18" charset="0"/>
                              <a:ea typeface="Open Sans"/>
                              <a:cs typeface="Open Sans"/>
                              <a:sym typeface="Open Sans"/>
                            </a:rPr>
                            <m:t>min</m:t>
                          </m:r>
                        </m:fName>
                        <m:e>
                          <m:d>
                            <m:dPr>
                              <m:begChr m:val="{"/>
                              <m:endChr m:val="}"/>
                              <m:ctrlPr>
                                <a:rPr lang="en-US" sz="1200" b="0" i="1" smtClean="0">
                                  <a:latin typeface="Cambria Math" panose="02040503050406030204" pitchFamily="18" charset="0"/>
                                  <a:ea typeface="Open Sans"/>
                                  <a:cs typeface="Open Sans"/>
                                  <a:sym typeface="Open Sans"/>
                                </a:rPr>
                              </m:ctrlPr>
                            </m:dPr>
                            <m:e>
                              <m:r>
                                <a:rPr lang="en-US" sz="1200" b="0" i="1" smtClean="0">
                                  <a:latin typeface="Cambria Math" panose="02040503050406030204" pitchFamily="18" charset="0"/>
                                  <a:ea typeface="Open Sans"/>
                                  <a:cs typeface="Open Sans"/>
                                  <a:sym typeface="Open Sans"/>
                                </a:rPr>
                                <m:t>0.8, </m:t>
                              </m:r>
                              <m:f>
                                <m:fPr>
                                  <m:ctrlPr>
                                    <a:rPr lang="en-US" sz="1200" b="0" i="1" smtClean="0">
                                      <a:latin typeface="Cambria Math" panose="02040503050406030204" pitchFamily="18" charset="0"/>
                                      <a:ea typeface="Open Sans"/>
                                      <a:cs typeface="Open Sans"/>
                                      <a:sym typeface="Open Sans"/>
                                    </a:rPr>
                                  </m:ctrlPr>
                                </m:fPr>
                                <m:num>
                                  <m:acc>
                                    <m:accPr>
                                      <m:chr m:val="̅"/>
                                      <m:ctrlPr>
                                        <a:rPr lang="en-US" sz="1200" b="0" i="1" smtClean="0">
                                          <a:latin typeface="Cambria Math" panose="02040503050406030204" pitchFamily="18" charset="0"/>
                                          <a:ea typeface="Open Sans"/>
                                          <a:cs typeface="Open Sans"/>
                                          <a:sym typeface="Open Sans"/>
                                        </a:rPr>
                                      </m:ctrlPr>
                                    </m:accPr>
                                    <m:e>
                                      <m:sSup>
                                        <m:sSupPr>
                                          <m:ctrlPr>
                                            <a:rPr lang="en-US" sz="1200" b="0" i="1" smtClean="0">
                                              <a:latin typeface="Cambria Math" panose="02040503050406030204" pitchFamily="18" charset="0"/>
                                              <a:ea typeface="Open Sans"/>
                                              <a:cs typeface="Open Sans"/>
                                              <a:sym typeface="Open Sans"/>
                                            </a:rPr>
                                          </m:ctrlPr>
                                        </m:sSupPr>
                                        <m:e>
                                          <m:r>
                                            <a:rPr lang="en-US" sz="1200" b="0" i="1" smtClean="0">
                                              <a:latin typeface="Cambria Math" panose="02040503050406030204" pitchFamily="18" charset="0"/>
                                              <a:ea typeface="Open Sans"/>
                                              <a:cs typeface="Open Sans"/>
                                              <a:sym typeface="Open Sans"/>
                                            </a:rPr>
                                            <m:t>𝐺𝐷𝑃</m:t>
                                          </m:r>
                                        </m:e>
                                        <m:sup>
                                          <m:r>
                                            <a:rPr lang="en-US" sz="1200" b="0" i="1" smtClean="0">
                                              <a:latin typeface="Cambria Math" panose="02040503050406030204" pitchFamily="18" charset="0"/>
                                              <a:ea typeface="Open Sans"/>
                                              <a:cs typeface="Open Sans"/>
                                              <a:sym typeface="Open Sans"/>
                                            </a:rPr>
                                            <m:t>𝑝𝑝𝑠</m:t>
                                          </m:r>
                                        </m:sup>
                                      </m:sSup>
                                    </m:e>
                                  </m:acc>
                                </m:num>
                                <m:den>
                                  <m:sSubSup>
                                    <m:sSubSupPr>
                                      <m:ctrlPr>
                                        <a:rPr lang="en-US" sz="1200" b="0" i="1" smtClean="0">
                                          <a:latin typeface="Cambria Math" panose="02040503050406030204" pitchFamily="18" charset="0"/>
                                          <a:ea typeface="Open Sans"/>
                                          <a:cs typeface="Open Sans"/>
                                          <a:sym typeface="Open Sans"/>
                                        </a:rPr>
                                      </m:ctrlPr>
                                    </m:sSubSupPr>
                                    <m:e>
                                      <m:r>
                                        <a:rPr lang="en-US" sz="1200" b="0" i="1" smtClean="0">
                                          <a:latin typeface="Cambria Math" panose="02040503050406030204" pitchFamily="18" charset="0"/>
                                          <a:ea typeface="Open Sans"/>
                                          <a:cs typeface="Open Sans"/>
                                          <a:sym typeface="Open Sans"/>
                                        </a:rPr>
                                        <m:t>𝐺𝐷𝑃</m:t>
                                      </m:r>
                                    </m:e>
                                    <m:sub>
                                      <m:r>
                                        <a:rPr lang="en-US" sz="1200" b="0" i="1" smtClean="0">
                                          <a:latin typeface="Cambria Math" panose="02040503050406030204" pitchFamily="18" charset="0"/>
                                          <a:ea typeface="Open Sans"/>
                                          <a:cs typeface="Open Sans"/>
                                          <a:sym typeface="Open Sans"/>
                                        </a:rPr>
                                        <m:t>𝑖</m:t>
                                      </m:r>
                                    </m:sub>
                                    <m:sup>
                                      <m:r>
                                        <a:rPr lang="en-US" sz="1200" b="0" i="1" smtClean="0">
                                          <a:latin typeface="Cambria Math" panose="02040503050406030204" pitchFamily="18" charset="0"/>
                                          <a:ea typeface="Open Sans"/>
                                          <a:cs typeface="Open Sans"/>
                                          <a:sym typeface="Open Sans"/>
                                        </a:rPr>
                                        <m:t>𝑝𝑝𝑠</m:t>
                                      </m:r>
                                    </m:sup>
                                  </m:sSubSup>
                                </m:den>
                              </m:f>
                            </m:e>
                          </m:d>
                        </m:e>
                      </m:func>
                    </m:oMath>
                  </m:oMathPara>
                </a14:m>
                <a:endParaRPr lang="en-US" sz="1200" dirty="0">
                  <a:latin typeface="Open Sans"/>
                  <a:ea typeface="Open Sans"/>
                  <a:cs typeface="Open Sans"/>
                  <a:sym typeface="Open Sans"/>
                </a:endParaRPr>
              </a:p>
              <a:p>
                <a:pPr lvl="0"/>
                <a:endParaRPr lang="el-GR" sz="1200" dirty="0">
                  <a:solidFill>
                    <a:schemeClr val="dk1"/>
                  </a:solidFill>
                  <a:latin typeface="Open Sans"/>
                  <a:ea typeface="Open Sans"/>
                  <a:cs typeface="Open Sans"/>
                  <a:sym typeface="Open Sans"/>
                </a:endParaRPr>
              </a:p>
              <a:p>
                <a:pPr marL="0" lvl="0" indent="0" algn="l" rtl="0">
                  <a:spcBef>
                    <a:spcPts val="0"/>
                  </a:spcBef>
                  <a:spcAft>
                    <a:spcPts val="0"/>
                  </a:spcAft>
                  <a:buNone/>
                </a:pPr>
                <a:endParaRPr lang="en-US" sz="1200" dirty="0">
                  <a:solidFill>
                    <a:schemeClr val="dk1"/>
                  </a:solidFill>
                  <a:latin typeface="Open Sans"/>
                  <a:ea typeface="Open Sans"/>
                  <a:cs typeface="Open Sans"/>
                  <a:sym typeface="Open Sans"/>
                </a:endParaRPr>
              </a:p>
              <a:p>
                <a:pPr marL="0" lvl="0" indent="0" algn="l" rtl="0">
                  <a:spcBef>
                    <a:spcPts val="0"/>
                  </a:spcBef>
                  <a:spcAft>
                    <a:spcPts val="0"/>
                  </a:spcAft>
                  <a:buNone/>
                </a:pPr>
                <a:endParaRPr lang="en-US" sz="1200" dirty="0">
                  <a:solidFill>
                    <a:schemeClr val="dk1"/>
                  </a:solidFill>
                  <a:latin typeface="Open Sans"/>
                  <a:ea typeface="Open Sans"/>
                  <a:cs typeface="Open Sans"/>
                  <a:sym typeface="Open Sans"/>
                </a:endParaRPr>
              </a:p>
              <a:p>
                <a:pPr marL="0" lvl="0" indent="0" algn="l" rtl="0">
                  <a:spcBef>
                    <a:spcPts val="0"/>
                  </a:spcBef>
                  <a:spcAft>
                    <a:spcPts val="0"/>
                  </a:spcAft>
                  <a:buNone/>
                </a:pPr>
                <a:endParaRPr lang="en-US" sz="1200" dirty="0">
                  <a:solidFill>
                    <a:schemeClr val="dk1"/>
                  </a:solidFill>
                  <a:latin typeface="Open Sans"/>
                  <a:ea typeface="Open Sans"/>
                  <a:cs typeface="Open Sans"/>
                  <a:sym typeface="Open Sans"/>
                </a:endParaRPr>
              </a:p>
              <a:p>
                <a:pPr marL="0" lvl="0" indent="0" algn="l" rtl="0">
                  <a:spcBef>
                    <a:spcPts val="0"/>
                  </a:spcBef>
                  <a:spcAft>
                    <a:spcPts val="0"/>
                  </a:spcAft>
                  <a:buNone/>
                </a:pPr>
                <a:endParaRPr sz="1200" dirty="0">
                  <a:solidFill>
                    <a:schemeClr val="dk1"/>
                  </a:solidFill>
                  <a:latin typeface="Open Sans"/>
                  <a:ea typeface="Open Sans"/>
                  <a:cs typeface="Open Sans"/>
                  <a:sym typeface="Open Sans"/>
                </a:endParaRPr>
              </a:p>
            </p:txBody>
          </p:sp>
        </mc:Choice>
        <mc:Fallback xmlns="">
          <p:sp>
            <p:nvSpPr>
              <p:cNvPr id="64" name="Google Shape;64;p14"/>
              <p:cNvSpPr txBox="1">
                <a:spLocks noRot="1" noChangeAspect="1" noMove="1" noResize="1" noEditPoints="1" noAdjustHandles="1" noChangeArrowheads="1" noChangeShapeType="1" noTextEdit="1"/>
              </p:cNvSpPr>
              <p:nvPr/>
            </p:nvSpPr>
            <p:spPr>
              <a:xfrm>
                <a:off x="2464200" y="1788449"/>
                <a:ext cx="4393800" cy="3682132"/>
              </a:xfrm>
              <a:prstGeom prst="rect">
                <a:avLst/>
              </a:prstGeom>
              <a:blipFill>
                <a:blip r:embed="rId3"/>
                <a:stretch>
                  <a:fillRect/>
                </a:stretch>
              </a:blipFill>
              <a:ln>
                <a:noFill/>
              </a:ln>
            </p:spPr>
            <p:txBody>
              <a:bodyPr/>
              <a:lstStyle/>
              <a:p>
                <a:r>
                  <a:rPr lang="en-US">
                    <a:noFill/>
                  </a:rPr>
                  <a:t> </a:t>
                </a:r>
              </a:p>
            </p:txBody>
          </p:sp>
        </mc:Fallback>
      </mc:AlternateContent>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spTree>
    <p:extLst>
      <p:ext uri="{BB962C8B-B14F-4D97-AF65-F5344CB8AC3E}">
        <p14:creationId xmlns:p14="http://schemas.microsoft.com/office/powerpoint/2010/main" val="703508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Conclusion and future work</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sp>
        <p:nvSpPr>
          <p:cNvPr id="7" name="TextBox 6">
            <a:extLst>
              <a:ext uri="{FF2B5EF4-FFF2-40B4-BE49-F238E27FC236}">
                <a16:creationId xmlns:a16="http://schemas.microsoft.com/office/drawing/2014/main" id="{012DD093-E9D7-F2D9-0504-E81525F88170}"/>
              </a:ext>
            </a:extLst>
          </p:cNvPr>
          <p:cNvSpPr txBox="1"/>
          <p:nvPr/>
        </p:nvSpPr>
        <p:spPr>
          <a:xfrm>
            <a:off x="266400" y="1619011"/>
            <a:ext cx="8172000" cy="2893100"/>
          </a:xfrm>
          <a:prstGeom prst="rect">
            <a:avLst/>
          </a:prstGeom>
          <a:noFill/>
        </p:spPr>
        <p:txBody>
          <a:bodyPr wrap="square">
            <a:spAutoFit/>
          </a:bodyPr>
          <a:lstStyle/>
          <a:p>
            <a:pPr rtl="0">
              <a:spcBef>
                <a:spcPts val="0"/>
              </a:spcBef>
              <a:spcAft>
                <a:spcPts val="0"/>
              </a:spcAft>
            </a:pPr>
            <a:br>
              <a:rPr lang="en-US" sz="1100" b="0" dirty="0">
                <a:effectLst/>
              </a:rPr>
            </a:br>
            <a:r>
              <a:rPr lang="en-US" sz="1600" b="0" i="0" u="none" strike="noStrike" dirty="0">
                <a:solidFill>
                  <a:srgbClr val="000000"/>
                </a:solidFill>
                <a:effectLst/>
                <a:latin typeface="Calibri" panose="020F0502020204030204" pitchFamily="34" charset="0"/>
              </a:rPr>
              <a:t>Main contribution:</a:t>
            </a:r>
          </a:p>
          <a:p>
            <a:pPr marL="457200" rtl="0" fontAlgn="base">
              <a:spcBef>
                <a:spcPts val="0"/>
              </a:spcBef>
              <a:spcAft>
                <a:spcPts val="0"/>
              </a:spcAft>
              <a:buFont typeface="Arial" panose="020B0604020202020204" pitchFamily="34" charset="0"/>
              <a:buChar char="•"/>
            </a:pPr>
            <a:r>
              <a:rPr lang="en-US" sz="1600" b="0" i="0" u="none" strike="noStrike" dirty="0">
                <a:solidFill>
                  <a:srgbClr val="000000"/>
                </a:solidFill>
                <a:effectLst/>
                <a:latin typeface="Calibri" panose="020F0502020204030204" pitchFamily="34" charset="0"/>
              </a:rPr>
              <a:t> Clusters differ in terms of free allocation, as their</a:t>
            </a:r>
            <a:r>
              <a:rPr lang="en-US" sz="1600" dirty="0">
                <a:latin typeface="Calibri" panose="020F0502020204030204" pitchFamily="34" charset="0"/>
              </a:rPr>
              <a:t> </a:t>
            </a:r>
            <a:r>
              <a:rPr lang="en-US" sz="1600" b="0" i="0" u="none" strike="noStrike" dirty="0">
                <a:solidFill>
                  <a:srgbClr val="000000"/>
                </a:solidFill>
                <a:effectLst/>
                <a:latin typeface="Calibri" panose="020F0502020204030204" pitchFamily="34" charset="0"/>
              </a:rPr>
              <a:t>amount of freely distributed permits depends on different indicators.</a:t>
            </a:r>
          </a:p>
          <a:p>
            <a:pPr marL="457200" rtl="0" fontAlgn="base">
              <a:spcBef>
                <a:spcPts val="0"/>
              </a:spcBef>
              <a:spcAft>
                <a:spcPts val="0"/>
              </a:spcAft>
              <a:buFont typeface="Arial" panose="020B0604020202020204" pitchFamily="34" charset="0"/>
              <a:buChar char="•"/>
            </a:pPr>
            <a:r>
              <a:rPr lang="en-US" sz="1600" dirty="0">
                <a:latin typeface="Calibri" panose="020F0502020204030204" pitchFamily="34" charset="0"/>
              </a:rPr>
              <a:t> P</a:t>
            </a:r>
            <a:r>
              <a:rPr lang="en-US" sz="1600" b="0" i="0" u="none" strike="noStrike" dirty="0">
                <a:solidFill>
                  <a:srgbClr val="000000"/>
                </a:solidFill>
                <a:effectLst/>
                <a:latin typeface="Calibri" panose="020F0502020204030204" pitchFamily="34" charset="0"/>
              </a:rPr>
              <a:t>rovide a simple and flexible allowance allocation problem that can incorporate various fair and efficient criteria from the literature as constraints</a:t>
            </a:r>
          </a:p>
          <a:p>
            <a:pPr marL="457200" rtl="0" fontAlgn="base">
              <a:spcBef>
                <a:spcPts val="0"/>
              </a:spcBef>
              <a:spcAft>
                <a:spcPts val="0"/>
              </a:spcAft>
              <a:buFont typeface="Arial" panose="020B0604020202020204" pitchFamily="34" charset="0"/>
              <a:buChar char="•"/>
            </a:pPr>
            <a:endParaRPr lang="en-US" sz="1600" b="0" i="0" u="none" strike="noStrike" dirty="0">
              <a:solidFill>
                <a:srgbClr val="000000"/>
              </a:solidFill>
              <a:effectLst/>
              <a:latin typeface="Calibri" panose="020F0502020204030204" pitchFamily="34" charset="0"/>
            </a:endParaRPr>
          </a:p>
          <a:p>
            <a:pPr rtl="0">
              <a:spcBef>
                <a:spcPts val="0"/>
              </a:spcBef>
              <a:spcAft>
                <a:spcPts val="0"/>
              </a:spcAft>
            </a:pPr>
            <a:br>
              <a:rPr lang="en-US" sz="1100" b="0" dirty="0">
                <a:effectLst/>
              </a:rPr>
            </a:br>
            <a:r>
              <a:rPr lang="en-US" sz="1600" b="0" i="0" u="none" strike="noStrike" dirty="0">
                <a:solidFill>
                  <a:srgbClr val="000000"/>
                </a:solidFill>
                <a:effectLst/>
                <a:latin typeface="Calibri" panose="020F0502020204030204" pitchFamily="34" charset="0"/>
              </a:rPr>
              <a:t>Future work:</a:t>
            </a:r>
            <a:endParaRPr lang="en-US" sz="1100" b="0" dirty="0">
              <a:effectLst/>
            </a:endParaRPr>
          </a:p>
          <a:p>
            <a:pPr marL="457200" rtl="0" fontAlgn="base">
              <a:spcBef>
                <a:spcPts val="0"/>
              </a:spcBef>
              <a:spcAft>
                <a:spcPts val="0"/>
              </a:spcAft>
              <a:buFont typeface="Arial" panose="020B0604020202020204" pitchFamily="34" charset="0"/>
              <a:buChar char="•"/>
            </a:pPr>
            <a:r>
              <a:rPr lang="en-US" sz="1600" b="0" i="0" u="none" strike="noStrike" dirty="0">
                <a:solidFill>
                  <a:srgbClr val="000000"/>
                </a:solidFill>
                <a:effectLst/>
                <a:latin typeface="Calibri" panose="020F0502020204030204" pitchFamily="34" charset="0"/>
              </a:rPr>
              <a:t>Incorporate new data</a:t>
            </a:r>
          </a:p>
          <a:p>
            <a:pPr marL="457200" rtl="0" fontAlgn="base">
              <a:spcBef>
                <a:spcPts val="0"/>
              </a:spcBef>
              <a:spcAft>
                <a:spcPts val="0"/>
              </a:spcAft>
              <a:buFont typeface="Arial" panose="020B0604020202020204" pitchFamily="34" charset="0"/>
              <a:buChar char="•"/>
            </a:pPr>
            <a:r>
              <a:rPr lang="en-US" sz="1600" b="0" i="0" u="none" strike="noStrike" dirty="0">
                <a:solidFill>
                  <a:srgbClr val="000000"/>
                </a:solidFill>
                <a:effectLst/>
                <a:latin typeface="Calibri" panose="020F0502020204030204" pitchFamily="34" charset="0"/>
              </a:rPr>
              <a:t>Investigate the behavior of different clusters.</a:t>
            </a:r>
            <a:endParaRPr lang="en-US" sz="1600" dirty="0">
              <a:latin typeface="Calibri" panose="020F0502020204030204" pitchFamily="34" charset="0"/>
            </a:endParaRPr>
          </a:p>
          <a:p>
            <a:pPr marL="457200" rtl="0" fontAlgn="base">
              <a:spcBef>
                <a:spcPts val="0"/>
              </a:spcBef>
              <a:spcAft>
                <a:spcPts val="0"/>
              </a:spcAft>
              <a:buFont typeface="Arial" panose="020B0604020202020204" pitchFamily="34" charset="0"/>
              <a:buChar char="•"/>
            </a:pPr>
            <a:r>
              <a:rPr lang="en-US" sz="1600" dirty="0">
                <a:latin typeface="Calibri" panose="020F0502020204030204" pitchFamily="34" charset="0"/>
              </a:rPr>
              <a:t>Experiment with different constrains on the LP shown</a:t>
            </a:r>
            <a:endParaRPr lang="en-US" sz="1600" b="0" i="0" u="none" strike="noStrike"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2146006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70" name="Google Shape;70;p15"/>
          <p:cNvSpPr txBox="1"/>
          <p:nvPr/>
        </p:nvSpPr>
        <p:spPr>
          <a:xfrm>
            <a:off x="222450" y="2931750"/>
            <a:ext cx="7154700"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l" sz="2000" dirty="0">
                <a:latin typeface="Open Sans SemiBold"/>
                <a:ea typeface="Open Sans SemiBold"/>
                <a:cs typeface="Open Sans SemiBold"/>
                <a:sym typeface="Open Sans SemiBold"/>
              </a:rPr>
              <a:t>Thank you for your attention!</a:t>
            </a:r>
            <a:endParaRPr sz="2000" dirty="0">
              <a:latin typeface="Open Sans SemiBold"/>
              <a:ea typeface="Open Sans SemiBold"/>
              <a:cs typeface="Open Sans SemiBold"/>
              <a:sym typeface="Open Sans SemiBold"/>
            </a:endParaRPr>
          </a:p>
        </p:txBody>
      </p:sp>
      <p:sp>
        <p:nvSpPr>
          <p:cNvPr id="71" name="Google Shape;71;p15"/>
          <p:cNvSpPr txBox="1"/>
          <p:nvPr/>
        </p:nvSpPr>
        <p:spPr>
          <a:xfrm>
            <a:off x="222450" y="3482350"/>
            <a:ext cx="892155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500" dirty="0">
                <a:latin typeface="Open Sans SemiBold"/>
                <a:ea typeface="Open Sans SemiBold"/>
                <a:cs typeface="Open Sans SemiBold"/>
                <a:sym typeface="Open Sans SemiBold"/>
              </a:rPr>
              <a:t>Papadopoulos Kostas</a:t>
            </a:r>
            <a:endParaRPr sz="1500" dirty="0">
              <a:latin typeface="Open Sans SemiBold"/>
              <a:ea typeface="Open Sans SemiBold"/>
              <a:cs typeface="Open Sans SemiBold"/>
              <a:sym typeface="Open Sans SemiBold"/>
            </a:endParaRPr>
          </a:p>
        </p:txBody>
      </p:sp>
      <p:sp>
        <p:nvSpPr>
          <p:cNvPr id="72" name="Google Shape;72;p15"/>
          <p:cNvSpPr txBox="1"/>
          <p:nvPr/>
        </p:nvSpPr>
        <p:spPr>
          <a:xfrm>
            <a:off x="222450" y="3767125"/>
            <a:ext cx="7154700" cy="92329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dirty="0">
                <a:solidFill>
                  <a:schemeClr val="dk1"/>
                </a:solidFill>
                <a:latin typeface="Open Sans"/>
                <a:ea typeface="Open Sans"/>
                <a:cs typeface="Open Sans"/>
                <a:sym typeface="Open Sans"/>
              </a:rPr>
              <a:t>kostasalexpapadopoulos@gmail.com</a:t>
            </a:r>
          </a:p>
          <a:p>
            <a:pPr marL="0" lvl="0" indent="0" algn="l" rtl="0">
              <a:spcBef>
                <a:spcPts val="0"/>
              </a:spcBef>
              <a:spcAft>
                <a:spcPts val="0"/>
              </a:spcAft>
              <a:buNone/>
            </a:pPr>
            <a:endParaRPr lang="en-US" sz="1200" dirty="0">
              <a:solidFill>
                <a:schemeClr val="dk1"/>
              </a:solidFill>
              <a:latin typeface="Open Sans"/>
              <a:ea typeface="Open Sans"/>
              <a:cs typeface="Open Sans"/>
              <a:sym typeface="Open Sans"/>
            </a:endParaRPr>
          </a:p>
          <a:p>
            <a:pPr marL="0" lvl="0" indent="0" algn="l" rtl="0">
              <a:spcBef>
                <a:spcPts val="0"/>
              </a:spcBef>
              <a:spcAft>
                <a:spcPts val="0"/>
              </a:spcAft>
              <a:buNone/>
            </a:pPr>
            <a:r>
              <a:rPr lang="en-US" sz="1200" dirty="0">
                <a:solidFill>
                  <a:schemeClr val="dk1"/>
                </a:solidFill>
                <a:latin typeface="Open Sans"/>
                <a:ea typeface="Open Sans"/>
                <a:cs typeface="Open Sans"/>
                <a:sym typeface="Open Sans"/>
              </a:rPr>
              <a:t>Corresponding Author: </a:t>
            </a:r>
          </a:p>
          <a:p>
            <a:pPr marL="0" lvl="0" indent="0" algn="l" rtl="0">
              <a:spcBef>
                <a:spcPts val="0"/>
              </a:spcBef>
              <a:spcAft>
                <a:spcPts val="0"/>
              </a:spcAft>
              <a:buNone/>
            </a:pPr>
            <a:r>
              <a:rPr lang="en-US" sz="1200" dirty="0" err="1">
                <a:solidFill>
                  <a:schemeClr val="dk1"/>
                </a:solidFill>
                <a:latin typeface="Open Sans"/>
                <a:ea typeface="Open Sans"/>
                <a:cs typeface="Open Sans"/>
                <a:sym typeface="Open Sans"/>
              </a:rPr>
              <a:t>Dimos</a:t>
            </a:r>
            <a:r>
              <a:rPr lang="en-US" sz="1200" dirty="0">
                <a:solidFill>
                  <a:schemeClr val="dk1"/>
                </a:solidFill>
                <a:latin typeface="Open Sans"/>
                <a:ea typeface="Open Sans"/>
                <a:cs typeface="Open Sans"/>
                <a:sym typeface="Open Sans"/>
              </a:rPr>
              <a:t> </a:t>
            </a:r>
            <a:r>
              <a:rPr lang="en-US" sz="1200" dirty="0" err="1">
                <a:solidFill>
                  <a:schemeClr val="dk1"/>
                </a:solidFill>
                <a:latin typeface="Open Sans"/>
                <a:ea typeface="Open Sans"/>
                <a:cs typeface="Open Sans"/>
                <a:sym typeface="Open Sans"/>
              </a:rPr>
              <a:t>Sotirios</a:t>
            </a:r>
            <a:r>
              <a:rPr lang="en-US" sz="1200">
                <a:solidFill>
                  <a:schemeClr val="dk1"/>
                </a:solidFill>
                <a:latin typeface="Open Sans"/>
                <a:ea typeface="Open Sans"/>
                <a:cs typeface="Open Sans"/>
                <a:sym typeface="Open Sans"/>
              </a:rPr>
              <a:t>, sdimos@corelab.ntua.gr</a:t>
            </a:r>
            <a:endParaRPr lang="en-US" sz="1200" dirty="0">
              <a:solidFill>
                <a:schemeClr val="dk1"/>
              </a:solidFill>
              <a:latin typeface="Open Sans"/>
              <a:ea typeface="Open Sans"/>
              <a:cs typeface="Open Sans"/>
              <a:sym typeface="Open Sans"/>
            </a:endParaRPr>
          </a:p>
        </p:txBody>
      </p:sp>
      <p:sp>
        <p:nvSpPr>
          <p:cNvPr id="9" name="Rectangle 8"/>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7107"/>
            <a:ext cx="9144000" cy="285475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EU Emission Trading System (ETS)</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4" name="Γραφικό 3">
            <a:extLst>
              <a:ext uri="{FF2B5EF4-FFF2-40B4-BE49-F238E27FC236}">
                <a16:creationId xmlns:a16="http://schemas.microsoft.com/office/drawing/2014/main" id="{00694B1C-C605-69C4-D24A-42AAFD95F0F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38337" y="1754852"/>
            <a:ext cx="5267325" cy="32004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EU Emission Trading System (ETS)</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3" name="Εικόνα 2">
            <a:extLst>
              <a:ext uri="{FF2B5EF4-FFF2-40B4-BE49-F238E27FC236}">
                <a16:creationId xmlns:a16="http://schemas.microsoft.com/office/drawing/2014/main" id="{4488D073-2580-3A98-AFAE-75BE60E9CBBF}"/>
              </a:ext>
            </a:extLst>
          </p:cNvPr>
          <p:cNvPicPr>
            <a:picLocks noChangeAspect="1"/>
          </p:cNvPicPr>
          <p:nvPr/>
        </p:nvPicPr>
        <p:blipFill>
          <a:blip r:embed="rId4"/>
          <a:stretch>
            <a:fillRect/>
          </a:stretch>
        </p:blipFill>
        <p:spPr>
          <a:xfrm>
            <a:off x="2413901" y="1788449"/>
            <a:ext cx="4316198" cy="3078839"/>
          </a:xfrm>
          <a:prstGeom prst="rect">
            <a:avLst/>
          </a:prstGeom>
        </p:spPr>
      </p:pic>
    </p:spTree>
    <p:extLst>
      <p:ext uri="{BB962C8B-B14F-4D97-AF65-F5344CB8AC3E}">
        <p14:creationId xmlns:p14="http://schemas.microsoft.com/office/powerpoint/2010/main" val="110552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ETS Functionality</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1026" name="Picture 2">
            <a:extLst>
              <a:ext uri="{FF2B5EF4-FFF2-40B4-BE49-F238E27FC236}">
                <a16:creationId xmlns:a16="http://schemas.microsoft.com/office/drawing/2014/main" id="{4780B193-6859-4DD0-0773-79ACC6812E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6234" y="1788449"/>
            <a:ext cx="5191531" cy="3116650"/>
          </a:xfrm>
          <a:prstGeom prst="rect">
            <a:avLst/>
          </a:prstGeom>
          <a:noFill/>
          <a:extLst>
            <a:ext uri="{909E8E84-426E-40DD-AFC4-6F175D3DCCD1}">
              <a14:hiddenFill xmlns:a14="http://schemas.microsoft.com/office/drawing/2010/main">
                <a:solidFill>
                  <a:srgbClr val="FFFFFF"/>
                </a:solidFill>
              </a14:hiddenFill>
            </a:ext>
          </a:extLst>
        </p:spPr>
      </p:pic>
      <p:sp>
        <p:nvSpPr>
          <p:cNvPr id="3" name="Ορθογώνιο 2">
            <a:extLst>
              <a:ext uri="{FF2B5EF4-FFF2-40B4-BE49-F238E27FC236}">
                <a16:creationId xmlns:a16="http://schemas.microsoft.com/office/drawing/2014/main" id="{3C10CE42-FB16-ACB7-AED2-96582A2BD30F}"/>
              </a:ext>
            </a:extLst>
          </p:cNvPr>
          <p:cNvSpPr/>
          <p:nvPr/>
        </p:nvSpPr>
        <p:spPr>
          <a:xfrm>
            <a:off x="2318400" y="2023200"/>
            <a:ext cx="1310400" cy="669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Ορθογώνιο 3">
            <a:extLst>
              <a:ext uri="{FF2B5EF4-FFF2-40B4-BE49-F238E27FC236}">
                <a16:creationId xmlns:a16="http://schemas.microsoft.com/office/drawing/2014/main" id="{726361A6-8F62-5F70-0C8A-73867FFC4FAB}"/>
              </a:ext>
            </a:extLst>
          </p:cNvPr>
          <p:cNvSpPr/>
          <p:nvPr/>
        </p:nvSpPr>
        <p:spPr>
          <a:xfrm>
            <a:off x="1893600" y="2342374"/>
            <a:ext cx="1310400" cy="669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Ορθογώνιο 7">
            <a:extLst>
              <a:ext uri="{FF2B5EF4-FFF2-40B4-BE49-F238E27FC236}">
                <a16:creationId xmlns:a16="http://schemas.microsoft.com/office/drawing/2014/main" id="{91EB5FCC-97EF-A883-0D86-342E788709A2}"/>
              </a:ext>
            </a:extLst>
          </p:cNvPr>
          <p:cNvSpPr/>
          <p:nvPr/>
        </p:nvSpPr>
        <p:spPr>
          <a:xfrm>
            <a:off x="1621883" y="3623736"/>
            <a:ext cx="1310400" cy="669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Ορθογώνιο 8">
            <a:extLst>
              <a:ext uri="{FF2B5EF4-FFF2-40B4-BE49-F238E27FC236}">
                <a16:creationId xmlns:a16="http://schemas.microsoft.com/office/drawing/2014/main" id="{C9BC7099-EB6E-A095-E883-F69ACAE9BCEC}"/>
              </a:ext>
            </a:extLst>
          </p:cNvPr>
          <p:cNvSpPr/>
          <p:nvPr/>
        </p:nvSpPr>
        <p:spPr>
          <a:xfrm>
            <a:off x="2318400" y="4154726"/>
            <a:ext cx="1310400" cy="669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Ορθογώνιο 9">
            <a:extLst>
              <a:ext uri="{FF2B5EF4-FFF2-40B4-BE49-F238E27FC236}">
                <a16:creationId xmlns:a16="http://schemas.microsoft.com/office/drawing/2014/main" id="{AB1B4DDC-B138-0628-9E6E-91DD2DDAFF20}"/>
              </a:ext>
            </a:extLst>
          </p:cNvPr>
          <p:cNvSpPr/>
          <p:nvPr/>
        </p:nvSpPr>
        <p:spPr>
          <a:xfrm>
            <a:off x="1823483" y="3973948"/>
            <a:ext cx="1310400" cy="6696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1407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Carbon Leakage </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sp>
        <p:nvSpPr>
          <p:cNvPr id="2" name="TextBox 1">
            <a:extLst>
              <a:ext uri="{FF2B5EF4-FFF2-40B4-BE49-F238E27FC236}">
                <a16:creationId xmlns:a16="http://schemas.microsoft.com/office/drawing/2014/main" id="{07F08F24-0A71-D840-B252-8D46E1342290}"/>
              </a:ext>
            </a:extLst>
          </p:cNvPr>
          <p:cNvSpPr txBox="1"/>
          <p:nvPr/>
        </p:nvSpPr>
        <p:spPr>
          <a:xfrm>
            <a:off x="3188677" y="2375877"/>
            <a:ext cx="2895344" cy="307777"/>
          </a:xfrm>
          <a:prstGeom prst="rect">
            <a:avLst/>
          </a:prstGeom>
          <a:noFill/>
        </p:spPr>
        <p:txBody>
          <a:bodyPr wrap="none" rtlCol="0">
            <a:spAutoFit/>
          </a:bodyPr>
          <a:lstStyle/>
          <a:p>
            <a:r>
              <a:rPr lang="en-US" dirty="0"/>
              <a:t>Minimal </a:t>
            </a:r>
            <a:r>
              <a:rPr lang="el-GR" dirty="0"/>
              <a:t>σχέδιο που το περιγράφει</a:t>
            </a:r>
          </a:p>
        </p:txBody>
      </p:sp>
      <p:pic>
        <p:nvPicPr>
          <p:cNvPr id="4" name="Γραφικό 3">
            <a:extLst>
              <a:ext uri="{FF2B5EF4-FFF2-40B4-BE49-F238E27FC236}">
                <a16:creationId xmlns:a16="http://schemas.microsoft.com/office/drawing/2014/main" id="{7AC442D2-2625-6EE3-13B5-85732654777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7030" y="1788449"/>
            <a:ext cx="4729939" cy="3086908"/>
          </a:xfrm>
          <a:prstGeom prst="rect">
            <a:avLst/>
          </a:prstGeom>
        </p:spPr>
      </p:pic>
    </p:spTree>
    <p:extLst>
      <p:ext uri="{BB962C8B-B14F-4D97-AF65-F5344CB8AC3E}">
        <p14:creationId xmlns:p14="http://schemas.microsoft.com/office/powerpoint/2010/main" val="9937119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Carbon Leakage </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sp>
        <p:nvSpPr>
          <p:cNvPr id="2" name="TextBox 1">
            <a:extLst>
              <a:ext uri="{FF2B5EF4-FFF2-40B4-BE49-F238E27FC236}">
                <a16:creationId xmlns:a16="http://schemas.microsoft.com/office/drawing/2014/main" id="{07F08F24-0A71-D840-B252-8D46E1342290}"/>
              </a:ext>
            </a:extLst>
          </p:cNvPr>
          <p:cNvSpPr txBox="1"/>
          <p:nvPr/>
        </p:nvSpPr>
        <p:spPr>
          <a:xfrm>
            <a:off x="3188677" y="2375877"/>
            <a:ext cx="2895344" cy="307777"/>
          </a:xfrm>
          <a:prstGeom prst="rect">
            <a:avLst/>
          </a:prstGeom>
          <a:noFill/>
        </p:spPr>
        <p:txBody>
          <a:bodyPr wrap="none" rtlCol="0">
            <a:spAutoFit/>
          </a:bodyPr>
          <a:lstStyle/>
          <a:p>
            <a:r>
              <a:rPr lang="en-US" dirty="0"/>
              <a:t>Minimal </a:t>
            </a:r>
            <a:r>
              <a:rPr lang="el-GR" dirty="0"/>
              <a:t>σχέδιο που το περιγράφει</a:t>
            </a:r>
          </a:p>
        </p:txBody>
      </p:sp>
      <p:pic>
        <p:nvPicPr>
          <p:cNvPr id="7" name="Γραφικό 6">
            <a:extLst>
              <a:ext uri="{FF2B5EF4-FFF2-40B4-BE49-F238E27FC236}">
                <a16:creationId xmlns:a16="http://schemas.microsoft.com/office/drawing/2014/main" id="{A8D5F6F1-895A-21AE-0D49-637F859396E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07029" y="1792928"/>
            <a:ext cx="4729939" cy="3086907"/>
          </a:xfrm>
          <a:prstGeom prst="rect">
            <a:avLst/>
          </a:prstGeom>
        </p:spPr>
      </p:pic>
    </p:spTree>
    <p:extLst>
      <p:ext uri="{BB962C8B-B14F-4D97-AF65-F5344CB8AC3E}">
        <p14:creationId xmlns:p14="http://schemas.microsoft.com/office/powerpoint/2010/main" val="3066998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72926"/>
            <a:ext cx="89658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ETS Functionality</a:t>
            </a:r>
            <a:endParaRPr sz="2800" dirty="0">
              <a:latin typeface="Open Sans SemiBold"/>
              <a:ea typeface="Open Sans SemiBold"/>
              <a:cs typeface="Open Sans SemiBold"/>
              <a:sym typeface="Open Sans SemiBold"/>
            </a:endParaRP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1026" name="Picture 2">
            <a:extLst>
              <a:ext uri="{FF2B5EF4-FFF2-40B4-BE49-F238E27FC236}">
                <a16:creationId xmlns:a16="http://schemas.microsoft.com/office/drawing/2014/main" id="{4780B193-6859-4DD0-0773-79ACC6812E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6234" y="1788449"/>
            <a:ext cx="5191531" cy="3116650"/>
          </a:xfrm>
          <a:prstGeom prst="rect">
            <a:avLst/>
          </a:prstGeom>
          <a:noFill/>
          <a:extLst>
            <a:ext uri="{909E8E84-426E-40DD-AFC4-6F175D3DCCD1}">
              <a14:hiddenFill xmlns:a14="http://schemas.microsoft.com/office/drawing/2010/main">
                <a:solidFill>
                  <a:srgbClr val="FFFFFF"/>
                </a:solidFill>
              </a14:hiddenFill>
            </a:ext>
          </a:extLst>
        </p:spPr>
      </p:pic>
      <p:sp>
        <p:nvSpPr>
          <p:cNvPr id="2" name="Οβάλ 1">
            <a:extLst>
              <a:ext uri="{FF2B5EF4-FFF2-40B4-BE49-F238E27FC236}">
                <a16:creationId xmlns:a16="http://schemas.microsoft.com/office/drawing/2014/main" id="{37D8DB5D-3023-2943-AD0E-41CE306DFA4E}"/>
              </a:ext>
            </a:extLst>
          </p:cNvPr>
          <p:cNvSpPr/>
          <p:nvPr/>
        </p:nvSpPr>
        <p:spPr>
          <a:xfrm rot="20483657">
            <a:off x="2260801" y="2130209"/>
            <a:ext cx="1447200" cy="883081"/>
          </a:xfrm>
          <a:prstGeom prst="ellipse">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7" name="Οβάλ 6">
            <a:extLst>
              <a:ext uri="{FF2B5EF4-FFF2-40B4-BE49-F238E27FC236}">
                <a16:creationId xmlns:a16="http://schemas.microsoft.com/office/drawing/2014/main" id="{AB1FA8F1-5862-B6AD-38AC-114A99DE8273}"/>
              </a:ext>
            </a:extLst>
          </p:cNvPr>
          <p:cNvSpPr/>
          <p:nvPr/>
        </p:nvSpPr>
        <p:spPr>
          <a:xfrm rot="13144059">
            <a:off x="2325601" y="3704087"/>
            <a:ext cx="1447200" cy="883081"/>
          </a:xfrm>
          <a:prstGeom prst="ellipse">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22864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35273"/>
            <a:ext cx="8965800" cy="147729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Allocation of</a:t>
            </a:r>
          </a:p>
          <a:p>
            <a:pPr marL="0" lvl="0" indent="0" algn="l" rtl="0">
              <a:spcBef>
                <a:spcPts val="0"/>
              </a:spcBef>
              <a:spcAft>
                <a:spcPts val="0"/>
              </a:spcAft>
              <a:buNone/>
            </a:pPr>
            <a:r>
              <a:rPr lang="en-US" sz="2800" dirty="0">
                <a:latin typeface="Open Sans SemiBold"/>
                <a:ea typeface="Open Sans SemiBold"/>
                <a:cs typeface="Open Sans SemiBold"/>
                <a:sym typeface="Open Sans SemiBold"/>
              </a:rPr>
              <a:t>Free Allowances</a:t>
            </a:r>
            <a:endParaRPr lang="el-GR" sz="2800" dirty="0">
              <a:latin typeface="Open Sans SemiBold"/>
              <a:ea typeface="Open Sans SemiBold"/>
              <a:cs typeface="Open Sans SemiBold"/>
              <a:sym typeface="Open Sans SemiBold"/>
            </a:endParaRPr>
          </a:p>
          <a:p>
            <a:pPr marL="0" lvl="0" indent="0" algn="l" rtl="0">
              <a:spcBef>
                <a:spcPts val="0"/>
              </a:spcBef>
              <a:spcAft>
                <a:spcPts val="0"/>
              </a:spcAft>
              <a:buNone/>
            </a:pPr>
            <a:r>
              <a:rPr lang="en-US" sz="2800" dirty="0">
                <a:latin typeface="Open Sans SemiBold"/>
                <a:ea typeface="Open Sans SemiBold"/>
                <a:cs typeface="Open Sans SemiBold"/>
                <a:sym typeface="Open Sans SemiBold"/>
              </a:rPr>
              <a:t>Sectors vs Countries</a:t>
            </a: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8" name="Γραφικό 7">
            <a:extLst>
              <a:ext uri="{FF2B5EF4-FFF2-40B4-BE49-F238E27FC236}">
                <a16:creationId xmlns:a16="http://schemas.microsoft.com/office/drawing/2014/main" id="{7CDA0D88-E254-A59B-BE33-BB08146D2A4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058849" y="980237"/>
            <a:ext cx="5013353" cy="4163263"/>
          </a:xfrm>
          <a:prstGeom prst="rect">
            <a:avLst/>
          </a:prstGeom>
        </p:spPr>
      </p:pic>
      <p:sp>
        <p:nvSpPr>
          <p:cNvPr id="9" name="Google Shape;63;p14">
            <a:extLst>
              <a:ext uri="{FF2B5EF4-FFF2-40B4-BE49-F238E27FC236}">
                <a16:creationId xmlns:a16="http://schemas.microsoft.com/office/drawing/2014/main" id="{FBDAAFDA-F45E-9669-C325-CF9592FA85ED}"/>
              </a:ext>
            </a:extLst>
          </p:cNvPr>
          <p:cNvSpPr txBox="1"/>
          <p:nvPr/>
        </p:nvSpPr>
        <p:spPr>
          <a:xfrm>
            <a:off x="178200" y="2854158"/>
            <a:ext cx="8965800"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Phase I</a:t>
            </a:r>
          </a:p>
          <a:p>
            <a:pPr marL="0" lvl="0" indent="0" algn="l" rtl="0">
              <a:spcBef>
                <a:spcPts val="0"/>
              </a:spcBef>
              <a:spcAft>
                <a:spcPts val="0"/>
              </a:spcAft>
              <a:buNone/>
            </a:pPr>
            <a:r>
              <a:rPr lang="en-US" sz="2800" dirty="0">
                <a:latin typeface="Open Sans SemiBold"/>
                <a:ea typeface="Open Sans SemiBold"/>
                <a:cs typeface="Open Sans SemiBold"/>
                <a:sym typeface="Open Sans SemiBold"/>
              </a:rPr>
              <a:t>2005-2007</a:t>
            </a:r>
          </a:p>
        </p:txBody>
      </p:sp>
    </p:spTree>
    <p:extLst>
      <p:ext uri="{BB962C8B-B14F-4D97-AF65-F5344CB8AC3E}">
        <p14:creationId xmlns:p14="http://schemas.microsoft.com/office/powerpoint/2010/main" val="885814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4"/>
          <p:cNvSpPr txBox="1"/>
          <p:nvPr/>
        </p:nvSpPr>
        <p:spPr>
          <a:xfrm>
            <a:off x="178200" y="1135273"/>
            <a:ext cx="8965800" cy="147729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Allocation of</a:t>
            </a:r>
          </a:p>
          <a:p>
            <a:pPr marL="0" lvl="0" indent="0" algn="l" rtl="0">
              <a:spcBef>
                <a:spcPts val="0"/>
              </a:spcBef>
              <a:spcAft>
                <a:spcPts val="0"/>
              </a:spcAft>
              <a:buNone/>
            </a:pPr>
            <a:r>
              <a:rPr lang="en-US" sz="2800" dirty="0">
                <a:latin typeface="Open Sans SemiBold"/>
                <a:ea typeface="Open Sans SemiBold"/>
                <a:cs typeface="Open Sans SemiBold"/>
                <a:sym typeface="Open Sans SemiBold"/>
              </a:rPr>
              <a:t>Free Allowances</a:t>
            </a:r>
            <a:endParaRPr lang="el-GR" sz="2800" dirty="0">
              <a:latin typeface="Open Sans SemiBold"/>
              <a:ea typeface="Open Sans SemiBold"/>
              <a:cs typeface="Open Sans SemiBold"/>
              <a:sym typeface="Open Sans SemiBold"/>
            </a:endParaRPr>
          </a:p>
          <a:p>
            <a:pPr marL="0" lvl="0" indent="0" algn="l" rtl="0">
              <a:spcBef>
                <a:spcPts val="0"/>
              </a:spcBef>
              <a:spcAft>
                <a:spcPts val="0"/>
              </a:spcAft>
              <a:buNone/>
            </a:pPr>
            <a:r>
              <a:rPr lang="en-US" sz="2800" dirty="0">
                <a:latin typeface="Open Sans SemiBold"/>
                <a:ea typeface="Open Sans SemiBold"/>
                <a:cs typeface="Open Sans SemiBold"/>
                <a:sym typeface="Open Sans SemiBold"/>
              </a:rPr>
              <a:t>Sectors vs Countries</a:t>
            </a:r>
          </a:p>
        </p:txBody>
      </p:sp>
      <p:sp>
        <p:nvSpPr>
          <p:cNvPr id="5" name="Rectangle 4"/>
          <p:cNvSpPr/>
          <p:nvPr/>
        </p:nvSpPr>
        <p:spPr>
          <a:xfrm>
            <a:off x="0" y="5143500"/>
            <a:ext cx="9144000" cy="45719"/>
          </a:xfrm>
          <a:prstGeom prst="rect">
            <a:avLst/>
          </a:prstGeom>
          <a:solidFill>
            <a:srgbClr val="B8D8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0"/>
            <a:ext cx="9144000" cy="980237"/>
          </a:xfrm>
          <a:prstGeom prst="rect">
            <a:avLst/>
          </a:prstGeom>
        </p:spPr>
      </p:pic>
      <p:pic>
        <p:nvPicPr>
          <p:cNvPr id="8" name="Γραφικό 7">
            <a:extLst>
              <a:ext uri="{FF2B5EF4-FFF2-40B4-BE49-F238E27FC236}">
                <a16:creationId xmlns:a16="http://schemas.microsoft.com/office/drawing/2014/main" id="{7CDA0D88-E254-A59B-BE33-BB08146D2A41}"/>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4058849" y="980237"/>
            <a:ext cx="5013353" cy="4163262"/>
          </a:xfrm>
          <a:prstGeom prst="rect">
            <a:avLst/>
          </a:prstGeom>
        </p:spPr>
      </p:pic>
      <p:sp>
        <p:nvSpPr>
          <p:cNvPr id="2" name="Google Shape;63;p14">
            <a:extLst>
              <a:ext uri="{FF2B5EF4-FFF2-40B4-BE49-F238E27FC236}">
                <a16:creationId xmlns:a16="http://schemas.microsoft.com/office/drawing/2014/main" id="{758DF6F2-2FF2-C7A3-5A9E-EA5C5D75D45D}"/>
              </a:ext>
            </a:extLst>
          </p:cNvPr>
          <p:cNvSpPr txBox="1"/>
          <p:nvPr/>
        </p:nvSpPr>
        <p:spPr>
          <a:xfrm>
            <a:off x="178200" y="2854158"/>
            <a:ext cx="8965800"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dirty="0">
                <a:latin typeface="Open Sans SemiBold"/>
                <a:ea typeface="Open Sans SemiBold"/>
                <a:cs typeface="Open Sans SemiBold"/>
                <a:sym typeface="Open Sans SemiBold"/>
              </a:rPr>
              <a:t>Phase II</a:t>
            </a:r>
          </a:p>
          <a:p>
            <a:pPr marL="0" lvl="0" indent="0" algn="l" rtl="0">
              <a:spcBef>
                <a:spcPts val="0"/>
              </a:spcBef>
              <a:spcAft>
                <a:spcPts val="0"/>
              </a:spcAft>
              <a:buNone/>
            </a:pPr>
            <a:r>
              <a:rPr lang="en-US" sz="2800" dirty="0">
                <a:latin typeface="Open Sans SemiBold"/>
                <a:ea typeface="Open Sans SemiBold"/>
                <a:cs typeface="Open Sans SemiBold"/>
                <a:sym typeface="Open Sans SemiBold"/>
              </a:rPr>
              <a:t>2008-2012</a:t>
            </a:r>
          </a:p>
        </p:txBody>
      </p:sp>
    </p:spTree>
    <p:extLst>
      <p:ext uri="{BB962C8B-B14F-4D97-AF65-F5344CB8AC3E}">
        <p14:creationId xmlns:p14="http://schemas.microsoft.com/office/powerpoint/2010/main" val="344395790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10143</TotalTime>
  <Words>1898</Words>
  <Application>Microsoft Office PowerPoint</Application>
  <PresentationFormat>Προβολή στην οθόνη (16:9)</PresentationFormat>
  <Paragraphs>122</Paragraphs>
  <Slides>18</Slides>
  <Notes>18</Notes>
  <HiddenSlides>0</HiddenSlides>
  <MMClips>0</MMClips>
  <ScaleCrop>false</ScaleCrop>
  <HeadingPairs>
    <vt:vector size="6" baseType="variant">
      <vt:variant>
        <vt:lpstr>Γραμματοσειρές που χρησιμοποιούνται</vt:lpstr>
      </vt:variant>
      <vt:variant>
        <vt:i4>6</vt:i4>
      </vt:variant>
      <vt:variant>
        <vt:lpstr>Θέμα</vt:lpstr>
      </vt:variant>
      <vt:variant>
        <vt:i4>1</vt:i4>
      </vt:variant>
      <vt:variant>
        <vt:lpstr>Τίτλοι διαφανειών</vt:lpstr>
      </vt:variant>
      <vt:variant>
        <vt:i4>18</vt:i4>
      </vt:variant>
    </vt:vector>
  </HeadingPairs>
  <TitlesOfParts>
    <vt:vector size="25" baseType="lpstr">
      <vt:lpstr>Open Sans</vt:lpstr>
      <vt:lpstr>Arial</vt:lpstr>
      <vt:lpstr>Calibri</vt:lpstr>
      <vt:lpstr>Open Sans SemiBold</vt:lpstr>
      <vt:lpstr>Times New Roman</vt:lpstr>
      <vt:lpstr>Cambria Math</vt:lpstr>
      <vt:lpstr>Simple Light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Κωνσταντίνος Παπαδόπουλος</cp:lastModifiedBy>
  <cp:revision>37</cp:revision>
  <dcterms:modified xsi:type="dcterms:W3CDTF">2023-09-01T04:54:35Z</dcterms:modified>
</cp:coreProperties>
</file>